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0" r:id="rId18"/>
    <p:sldId id="271"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45B76F-96D6-47E5-A438-149F0FB01BEE}" type="datetimeFigureOut">
              <a:rPr lang="tr-TR" smtClean="0"/>
              <a:t>27.10.2022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7554DF-518F-4C6C-AB2F-8F31B929E3D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66D83BB-7AB8-476B-B9A6-F6DE5A460A34}" type="datetime1">
              <a:rPr lang="tr-TR" smtClean="0"/>
              <a:t>27.10.2022</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r>
              <a:rPr lang="tr-TR" smtClean="0"/>
              <a:t>www.muciyor.com</a:t>
            </a:r>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6DB832BC-4FDE-4B77-9A8D-8C51ECB4C887}"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6C8B19-5AD8-4146-8E43-DA16191D916C}" type="datetime1">
              <a:rPr lang="tr-TR" smtClean="0"/>
              <a:t>27.10.2022</a:t>
            </a:fld>
            <a:endParaRPr lang="tr-TR"/>
          </a:p>
        </p:txBody>
      </p:sp>
      <p:sp>
        <p:nvSpPr>
          <p:cNvPr id="5" name="4 Altbilgi Yer Tutucusu"/>
          <p:cNvSpPr>
            <a:spLocks noGrp="1"/>
          </p:cNvSpPr>
          <p:nvPr>
            <p:ph type="ftr" sz="quarter" idx="11"/>
          </p:nvPr>
        </p:nvSpPr>
        <p:spPr/>
        <p:txBody>
          <a:bodyPr/>
          <a:lstStyle/>
          <a:p>
            <a:r>
              <a:rPr lang="tr-TR" smtClean="0"/>
              <a:t>www.muciyor.com</a:t>
            </a:r>
            <a:endParaRPr lang="tr-TR"/>
          </a:p>
        </p:txBody>
      </p:sp>
      <p:sp>
        <p:nvSpPr>
          <p:cNvPr id="6" name="5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858452B-D972-40E2-9329-37DC59026772}" type="datetime1">
              <a:rPr lang="tr-TR" smtClean="0"/>
              <a:t>27.10.2022</a:t>
            </a:fld>
            <a:endParaRPr lang="tr-TR"/>
          </a:p>
        </p:txBody>
      </p:sp>
      <p:sp>
        <p:nvSpPr>
          <p:cNvPr id="5" name="4 Altbilgi Yer Tutucusu"/>
          <p:cNvSpPr>
            <a:spLocks noGrp="1"/>
          </p:cNvSpPr>
          <p:nvPr>
            <p:ph type="ftr" sz="quarter" idx="11"/>
          </p:nvPr>
        </p:nvSpPr>
        <p:spPr/>
        <p:txBody>
          <a:bodyPr/>
          <a:lstStyle/>
          <a:p>
            <a:r>
              <a:rPr lang="tr-TR" smtClean="0"/>
              <a:t>www.muciyor.com</a:t>
            </a:r>
            <a:endParaRPr lang="tr-TR"/>
          </a:p>
        </p:txBody>
      </p:sp>
      <p:sp>
        <p:nvSpPr>
          <p:cNvPr id="6" name="5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0378A6A-B9D7-4AC1-BC6B-8084CDE7D3CE}" type="datetime1">
              <a:rPr lang="tr-TR" smtClean="0"/>
              <a:t>27.10.2022</a:t>
            </a:fld>
            <a:endParaRPr lang="tr-TR"/>
          </a:p>
        </p:txBody>
      </p:sp>
      <p:sp>
        <p:nvSpPr>
          <p:cNvPr id="5" name="4 Altbilgi Yer Tutucusu"/>
          <p:cNvSpPr>
            <a:spLocks noGrp="1"/>
          </p:cNvSpPr>
          <p:nvPr>
            <p:ph type="ftr" sz="quarter" idx="11"/>
          </p:nvPr>
        </p:nvSpPr>
        <p:spPr/>
        <p:txBody>
          <a:bodyPr/>
          <a:lstStyle/>
          <a:p>
            <a:r>
              <a:rPr lang="tr-TR" smtClean="0"/>
              <a:t>www.muciyor.com</a:t>
            </a:r>
            <a:endParaRPr lang="tr-TR"/>
          </a:p>
        </p:txBody>
      </p:sp>
      <p:sp>
        <p:nvSpPr>
          <p:cNvPr id="6" name="5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0E1B4DA2-7921-48D2-9F78-5B106AAFA9DE}" type="datetime1">
              <a:rPr lang="tr-TR" smtClean="0"/>
              <a:t>27.10.2022</a:t>
            </a:fld>
            <a:endParaRPr lang="tr-TR"/>
          </a:p>
        </p:txBody>
      </p:sp>
      <p:sp>
        <p:nvSpPr>
          <p:cNvPr id="5" name="4 Altbilgi Yer Tutucusu"/>
          <p:cNvSpPr>
            <a:spLocks noGrp="1"/>
          </p:cNvSpPr>
          <p:nvPr>
            <p:ph type="ftr" sz="quarter" idx="11"/>
          </p:nvPr>
        </p:nvSpPr>
        <p:spPr>
          <a:xfrm>
            <a:off x="2898648" y="6355080"/>
            <a:ext cx="3474720" cy="365760"/>
          </a:xfrm>
        </p:spPr>
        <p:txBody>
          <a:bodyPr/>
          <a:lstStyle/>
          <a:p>
            <a:r>
              <a:rPr lang="tr-TR" smtClean="0"/>
              <a:t>www.muciyor.com</a:t>
            </a:r>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6DB832BC-4FDE-4B77-9A8D-8C51ECB4C887}"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AE3E735-8605-4D66-B506-EBE61739D173}" type="datetime1">
              <a:rPr lang="tr-TR" smtClean="0"/>
              <a:t>27.10.2022</a:t>
            </a:fld>
            <a:endParaRPr lang="tr-TR"/>
          </a:p>
        </p:txBody>
      </p:sp>
      <p:sp>
        <p:nvSpPr>
          <p:cNvPr id="6" name="5 Altbilgi Yer Tutucusu"/>
          <p:cNvSpPr>
            <a:spLocks noGrp="1"/>
          </p:cNvSpPr>
          <p:nvPr>
            <p:ph type="ftr" sz="quarter" idx="11"/>
          </p:nvPr>
        </p:nvSpPr>
        <p:spPr/>
        <p:txBody>
          <a:bodyPr/>
          <a:lstStyle/>
          <a:p>
            <a:r>
              <a:rPr lang="tr-TR" smtClean="0"/>
              <a:t>www.muciyor.com</a:t>
            </a:r>
            <a:endParaRPr lang="tr-TR"/>
          </a:p>
        </p:txBody>
      </p:sp>
      <p:sp>
        <p:nvSpPr>
          <p:cNvPr id="7" name="6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4049D-7A3D-4E4D-89DB-5AE9CD6AE859}" type="datetime1">
              <a:rPr lang="tr-TR" smtClean="0"/>
              <a:t>27.10.2022</a:t>
            </a:fld>
            <a:endParaRPr lang="tr-TR"/>
          </a:p>
        </p:txBody>
      </p:sp>
      <p:sp>
        <p:nvSpPr>
          <p:cNvPr id="8" name="7 Altbilgi Yer Tutucusu"/>
          <p:cNvSpPr>
            <a:spLocks noGrp="1"/>
          </p:cNvSpPr>
          <p:nvPr>
            <p:ph type="ftr" sz="quarter" idx="11"/>
          </p:nvPr>
        </p:nvSpPr>
        <p:spPr/>
        <p:txBody>
          <a:bodyPr/>
          <a:lstStyle/>
          <a:p>
            <a:r>
              <a:rPr lang="tr-TR" smtClean="0"/>
              <a:t>www.muciyor.com</a:t>
            </a:r>
            <a:endParaRPr lang="tr-TR"/>
          </a:p>
        </p:txBody>
      </p:sp>
      <p:sp>
        <p:nvSpPr>
          <p:cNvPr id="9" name="8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BC5926C-BCCF-43EA-9E00-272143E150F0}" type="datetime1">
              <a:rPr lang="tr-TR" smtClean="0"/>
              <a:t>27.10.2022</a:t>
            </a:fld>
            <a:endParaRPr lang="tr-T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5" name="4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F26DFF-84E6-456C-9E51-3ABCD1B879FC}" type="datetime1">
              <a:rPr lang="tr-TR" smtClean="0"/>
              <a:t>27.10.2022</a:t>
            </a:fld>
            <a:endParaRPr lang="tr-TR"/>
          </a:p>
        </p:txBody>
      </p:sp>
      <p:sp>
        <p:nvSpPr>
          <p:cNvPr id="3" name="2 Altbilgi Yer Tutucusu"/>
          <p:cNvSpPr>
            <a:spLocks noGrp="1"/>
          </p:cNvSpPr>
          <p:nvPr>
            <p:ph type="ftr" sz="quarter" idx="11"/>
          </p:nvPr>
        </p:nvSpPr>
        <p:spPr/>
        <p:txBody>
          <a:bodyPr/>
          <a:lstStyle/>
          <a:p>
            <a:r>
              <a:rPr lang="tr-TR" smtClean="0"/>
              <a:t>www.muciyor.com</a:t>
            </a:r>
            <a:endParaRPr lang="tr-TR"/>
          </a:p>
        </p:txBody>
      </p:sp>
      <p:sp>
        <p:nvSpPr>
          <p:cNvPr id="4" name="3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6B32A0F-C21C-4FCE-94EE-530ADB44D016}" type="datetime1">
              <a:rPr lang="tr-TR" smtClean="0"/>
              <a:t>27.10.2022</a:t>
            </a:fld>
            <a:endParaRPr lang="tr-TR"/>
          </a:p>
        </p:txBody>
      </p:sp>
      <p:sp>
        <p:nvSpPr>
          <p:cNvPr id="6" name="5 Altbilgi Yer Tutucusu"/>
          <p:cNvSpPr>
            <a:spLocks noGrp="1"/>
          </p:cNvSpPr>
          <p:nvPr>
            <p:ph type="ftr" sz="quarter" idx="11"/>
          </p:nvPr>
        </p:nvSpPr>
        <p:spPr/>
        <p:txBody>
          <a:bodyPr/>
          <a:lstStyle/>
          <a:p>
            <a:r>
              <a:rPr lang="tr-TR" smtClean="0"/>
              <a:t>www.muciyor.com</a:t>
            </a:r>
            <a:endParaRPr lang="tr-TR"/>
          </a:p>
        </p:txBody>
      </p:sp>
      <p:sp>
        <p:nvSpPr>
          <p:cNvPr id="7" name="6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FD1B4A4-4663-4FE7-A727-6460DF45E481}" type="datetime1">
              <a:rPr lang="tr-TR" smtClean="0"/>
              <a:t>27.10.2022</a:t>
            </a:fld>
            <a:endParaRPr lang="tr-TR"/>
          </a:p>
        </p:txBody>
      </p:sp>
      <p:sp>
        <p:nvSpPr>
          <p:cNvPr id="6" name="5 Altbilgi Yer Tutucusu"/>
          <p:cNvSpPr>
            <a:spLocks noGrp="1"/>
          </p:cNvSpPr>
          <p:nvPr>
            <p:ph type="ftr" sz="quarter" idx="11"/>
          </p:nvPr>
        </p:nvSpPr>
        <p:spPr/>
        <p:txBody>
          <a:bodyPr/>
          <a:lstStyle/>
          <a:p>
            <a:r>
              <a:rPr lang="tr-TR" smtClean="0"/>
              <a:t>www.muciyor.com</a:t>
            </a:r>
            <a:endParaRPr lang="tr-TR"/>
          </a:p>
        </p:txBody>
      </p:sp>
      <p:sp>
        <p:nvSpPr>
          <p:cNvPr id="7" name="6 Slayt Numarası Yer Tutucusu"/>
          <p:cNvSpPr>
            <a:spLocks noGrp="1"/>
          </p:cNvSpPr>
          <p:nvPr>
            <p:ph type="sldNum" sz="quarter" idx="12"/>
          </p:nvPr>
        </p:nvSpPr>
        <p:spPr/>
        <p:txBody>
          <a:bodyPr/>
          <a:lstStyle/>
          <a:p>
            <a:fld id="{6DB832BC-4FDE-4B77-9A8D-8C51ECB4C887}"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D21FC44-EF54-47D0-B6D5-08FC8F1D007B}" type="datetime1">
              <a:rPr lang="tr-TR" smtClean="0"/>
              <a:t>27.10.2022</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tr-TR" smtClean="0"/>
              <a:t>www.muciyor.com</a:t>
            </a:r>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DB832BC-4FDE-4B77-9A8D-8C51ECB4C887}"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142976" y="5072074"/>
            <a:ext cx="7072362" cy="642942"/>
          </a:xfrm>
        </p:spPr>
        <p:txBody>
          <a:bodyPr anchor="ctr">
            <a:normAutofit lnSpcReduction="10000"/>
          </a:bodyPr>
          <a:lstStyle/>
          <a:p>
            <a:pPr algn="l"/>
            <a:r>
              <a:rPr lang="tr-TR" sz="4000"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MuCiYOR</a:t>
            </a:r>
            <a:endParaRPr lang="tr-TR" sz="4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6" name="5 Dikdörtgen"/>
          <p:cNvSpPr/>
          <p:nvPr/>
        </p:nvSpPr>
        <p:spPr>
          <a:xfrm>
            <a:off x="1142976" y="3862992"/>
            <a:ext cx="7072362"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Panik Bozukluk</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8" name="7 Resim" descr="muciyor-icon.png"/>
          <p:cNvPicPr>
            <a:picLocks noChangeAspect="1"/>
          </p:cNvPicPr>
          <p:nvPr/>
        </p:nvPicPr>
        <p:blipFill>
          <a:blip r:embed="rId2" cstate="print"/>
          <a:stretch>
            <a:fillRect/>
          </a:stretch>
        </p:blipFill>
        <p:spPr>
          <a:xfrm>
            <a:off x="3000364" y="428604"/>
            <a:ext cx="3274926" cy="3274926"/>
          </a:xfrm>
          <a:prstGeom prst="rect">
            <a:avLst/>
          </a:prstGeom>
        </p:spPr>
      </p:pic>
      <p:pic>
        <p:nvPicPr>
          <p:cNvPr id="9" name="8 Resim" descr="muciyor-icon.png"/>
          <p:cNvPicPr>
            <a:picLocks noChangeAspect="1"/>
          </p:cNvPicPr>
          <p:nvPr/>
        </p:nvPicPr>
        <p:blipFill>
          <a:blip r:embed="rId3"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6" name="5 İçerik Yer Tutucusu"/>
          <p:cNvSpPr>
            <a:spLocks noGrp="1"/>
          </p:cNvSpPr>
          <p:nvPr>
            <p:ph sz="quarter" idx="1"/>
          </p:nvPr>
        </p:nvSpPr>
        <p:spPr/>
        <p:txBody>
          <a:bodyPr/>
          <a:lstStyle/>
          <a:p>
            <a:r>
              <a:rPr lang="tr-TR" dirty="0" smtClean="0"/>
              <a:t>Panik atak sırasında bu semptomların en az dördü 10 dakika içinde en yüksek düzeyine ulaşır ve yoğun bir korku ya da rahatsızlığa neden olur. </a:t>
            </a:r>
            <a:endParaRPr lang="tr-TR" b="1" kern="0" dirty="0">
              <a:solidFill>
                <a:schemeClr val="tx2"/>
              </a:solidFill>
              <a:latin typeface="Tahoma" pitchFamily="34" charset="0"/>
              <a:ea typeface="+mn-ea"/>
              <a:cs typeface="+mn-cs"/>
            </a:endParaRPr>
          </a:p>
          <a:p>
            <a:endParaRPr lang="tr-TR" dirty="0"/>
          </a:p>
        </p:txBody>
      </p:sp>
      <p:pic>
        <p:nvPicPr>
          <p:cNvPr id="7" name="6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Panik Atağın süresi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r>
              <a:rPr lang="tr-TR" dirty="0" smtClean="0"/>
              <a:t> Panik ataklarının sıklığı ve süresi değişkendir. Bazen haftada bir ya da daha sık tekrarlayabilir. Genellikle dakikalarca, bazen de saatlerce sürebilir. </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ahoma" pitchFamily="34" charset="0"/>
              </a:rPr>
              <a:t>Tekrarlayan yanlış yardım arayışları</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pPr algn="just">
              <a:buNone/>
            </a:pPr>
            <a:r>
              <a:rPr lang="tr-TR" dirty="0" smtClean="0"/>
              <a:t> </a:t>
            </a:r>
          </a:p>
          <a:p>
            <a:pPr algn="just">
              <a:buNone/>
            </a:pPr>
            <a:r>
              <a:rPr lang="tr-TR" dirty="0" smtClean="0">
                <a:latin typeface="Tahoma" pitchFamily="34" charset="0"/>
              </a:rPr>
              <a:t>   Panik bozukluk hastası geçirdiği ataklardan sonra bazı yanlış yardım arayışları  içine de girebilir. </a:t>
            </a:r>
          </a:p>
          <a:p>
            <a:pPr algn="just">
              <a:buNone/>
            </a:pPr>
            <a:endParaRPr lang="tr-TR" dirty="0" smtClean="0">
              <a:latin typeface="Tahoma" pitchFamily="34" charset="0"/>
            </a:endParaRPr>
          </a:p>
          <a:p>
            <a:pPr algn="just"/>
            <a:r>
              <a:rPr lang="tr-TR" dirty="0" smtClean="0">
                <a:latin typeface="Tahoma" pitchFamily="34" charset="0"/>
              </a:rPr>
              <a:t>   Acil servise başvuru</a:t>
            </a:r>
          </a:p>
          <a:p>
            <a:pPr algn="just"/>
            <a:r>
              <a:rPr lang="tr-TR" dirty="0" smtClean="0">
                <a:latin typeface="Tahoma" pitchFamily="34" charset="0"/>
              </a:rPr>
              <a:t>   Alkol madde kullanımı</a:t>
            </a:r>
          </a:p>
          <a:p>
            <a:pPr algn="just"/>
            <a:r>
              <a:rPr lang="tr-TR" dirty="0" smtClean="0">
                <a:latin typeface="Tahoma" pitchFamily="34" charset="0"/>
              </a:rPr>
              <a:t>   Kısır döngü</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Beklenti </a:t>
            </a:r>
            <a:r>
              <a:rPr lang="tr-TR" b="1" dirty="0" err="1" smtClean="0"/>
              <a:t>anksiyetesi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pPr algn="just">
              <a:buNone/>
            </a:pPr>
            <a:r>
              <a:rPr lang="tr-TR" dirty="0" smtClean="0"/>
              <a:t> Panik atağının yatışmasının ardından, sıklıkla yeni bir </a:t>
            </a:r>
          </a:p>
          <a:p>
            <a:pPr algn="just">
              <a:buNone/>
            </a:pPr>
            <a:r>
              <a:rPr lang="tr-TR" dirty="0" smtClean="0"/>
              <a:t>    atak geçirme korkusu olarak tanımlanan beklenti </a:t>
            </a:r>
            <a:r>
              <a:rPr lang="tr-TR" dirty="0" err="1" smtClean="0"/>
              <a:t>anksiyetesi</a:t>
            </a:r>
            <a:r>
              <a:rPr lang="tr-TR" dirty="0" smtClean="0"/>
              <a:t> gelişmektedir. Özellikle ilk atak nerede yaşandı ise o yerlerde atak geçirme beklentisi gelişir. Hastada panik ataklar kontrol altına alınsa bile atak geçirme korkusu devam edebilir. </a:t>
            </a:r>
          </a:p>
          <a:p>
            <a:pPr algn="just">
              <a:buNone/>
            </a:pPr>
            <a:r>
              <a:rPr lang="tr-TR" dirty="0" smtClean="0"/>
              <a:t>    Beklenti </a:t>
            </a:r>
            <a:r>
              <a:rPr lang="tr-TR" dirty="0" err="1" smtClean="0"/>
              <a:t>anksiyetesi</a:t>
            </a:r>
            <a:r>
              <a:rPr lang="tr-TR" dirty="0" smtClean="0"/>
              <a:t>, panik atağı eşiğini düşürerek, yeni atakların ortaya çıkma riskini arttırıcı bir etki gösterebilir</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Gidişat</a:t>
            </a:r>
            <a:r>
              <a:rPr lang="tr-TR" dirty="0" smtClean="0"/>
              <a:t/>
            </a:r>
            <a:br>
              <a:rPr lang="tr-TR" dirty="0" smtClean="0"/>
            </a:b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pPr algn="just">
              <a:buNone/>
            </a:pPr>
            <a:r>
              <a:rPr lang="tr-TR" sz="3600" b="1" dirty="0" smtClean="0"/>
              <a:t> </a:t>
            </a:r>
            <a:r>
              <a:rPr lang="tr-TR" dirty="0" smtClean="0"/>
              <a:t>Süreğen bir hastalık olan panik bozukluğunda:</a:t>
            </a:r>
          </a:p>
          <a:p>
            <a:pPr algn="just">
              <a:buNone/>
            </a:pPr>
            <a:r>
              <a:rPr lang="tr-TR" dirty="0" smtClean="0"/>
              <a:t>    </a:t>
            </a:r>
            <a:r>
              <a:rPr lang="tr-TR" u="sng" dirty="0" smtClean="0"/>
              <a:t>1-2 yıl </a:t>
            </a:r>
            <a:r>
              <a:rPr lang="tr-TR" dirty="0" smtClean="0"/>
              <a:t>gibi izlemelerin sonuçları </a:t>
            </a:r>
            <a:r>
              <a:rPr lang="tr-TR" u="sng" dirty="0" smtClean="0"/>
              <a:t>iyi bir </a:t>
            </a:r>
            <a:r>
              <a:rPr lang="tr-TR" u="sng" dirty="0" err="1" smtClean="0"/>
              <a:t>prognoza</a:t>
            </a:r>
            <a:r>
              <a:rPr lang="tr-TR" dirty="0" smtClean="0"/>
              <a:t> işaret ederken, </a:t>
            </a:r>
            <a:r>
              <a:rPr lang="tr-TR" u="sng" dirty="0" smtClean="0"/>
              <a:t>uzun süreli izleme </a:t>
            </a:r>
            <a:r>
              <a:rPr lang="tr-TR" dirty="0" smtClean="0"/>
              <a:t>çalışmalarından, </a:t>
            </a:r>
            <a:r>
              <a:rPr lang="tr-TR" u="sng" dirty="0" smtClean="0"/>
              <a:t>çok da yüz güldürücü sonuçlar elde edilmemiştir</a:t>
            </a:r>
            <a:endParaRPr lang="tr-TR" dirty="0" smtClean="0"/>
          </a:p>
          <a:p>
            <a:pPr algn="just">
              <a:buNone/>
            </a:pPr>
            <a:r>
              <a:rPr lang="tr-TR" dirty="0" smtClean="0"/>
              <a:t>    </a:t>
            </a:r>
            <a:r>
              <a:rPr lang="tr-TR" u="sng" dirty="0" smtClean="0"/>
              <a:t>4-6 yıllık tedavi sonrası: </a:t>
            </a:r>
            <a:r>
              <a:rPr lang="tr-TR" dirty="0" smtClean="0"/>
              <a:t>%30'unun iyileştiği, %40-50'sinin belirtileri tam kaybolmadan düzeldiği, %20-30'unun belirtilerinin aynı kaldığı ya da daha kötüleştiği görülmüştür.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6" name="5 Altbilgi Yer Tutucusu"/>
          <p:cNvSpPr>
            <a:spLocks noGrp="1"/>
          </p:cNvSpPr>
          <p:nvPr>
            <p:ph type="ftr" sz="quarter" idx="11"/>
          </p:nvPr>
        </p:nvSpPr>
        <p:spPr/>
        <p:txBody>
          <a:bodyPr/>
          <a:lstStyle/>
          <a:p>
            <a:r>
              <a:rPr lang="tr-TR" smtClean="0"/>
              <a:t>www.muciyor.com</a:t>
            </a:r>
            <a:endParaRPr lang="tr-TR"/>
          </a:p>
        </p:txBody>
      </p:sp>
      <p:sp>
        <p:nvSpPr>
          <p:cNvPr id="4" name="3 İçerik Yer Tutucusu"/>
          <p:cNvSpPr>
            <a:spLocks noGrp="1"/>
          </p:cNvSpPr>
          <p:nvPr>
            <p:ph sz="quarter" idx="1"/>
          </p:nvPr>
        </p:nvSpPr>
        <p:spPr/>
        <p:txBody>
          <a:bodyPr/>
          <a:lstStyle/>
          <a:p>
            <a:pPr>
              <a:lnSpc>
                <a:spcPct val="150000"/>
              </a:lnSpc>
            </a:pPr>
            <a:r>
              <a:rPr lang="tr-TR" b="1" dirty="0" smtClean="0"/>
              <a:t>Agora fobi</a:t>
            </a:r>
          </a:p>
          <a:p>
            <a:pPr>
              <a:lnSpc>
                <a:spcPct val="150000"/>
              </a:lnSpc>
            </a:pPr>
            <a:r>
              <a:rPr lang="tr-TR" b="1" dirty="0" smtClean="0"/>
              <a:t>Özgül fobi</a:t>
            </a:r>
          </a:p>
          <a:p>
            <a:pPr>
              <a:lnSpc>
                <a:spcPct val="150000"/>
              </a:lnSpc>
            </a:pPr>
            <a:r>
              <a:rPr lang="tr-TR" b="1" dirty="0" err="1" smtClean="0"/>
              <a:t>Major</a:t>
            </a:r>
            <a:r>
              <a:rPr lang="tr-TR" b="1" dirty="0" smtClean="0"/>
              <a:t> depresyon</a:t>
            </a:r>
          </a:p>
          <a:p>
            <a:pPr>
              <a:lnSpc>
                <a:spcPct val="150000"/>
              </a:lnSpc>
            </a:pPr>
            <a:r>
              <a:rPr lang="tr-TR" b="1" dirty="0" smtClean="0"/>
              <a:t>OKB</a:t>
            </a:r>
          </a:p>
          <a:p>
            <a:pPr>
              <a:lnSpc>
                <a:spcPct val="150000"/>
              </a:lnSpc>
            </a:pPr>
            <a:r>
              <a:rPr lang="tr-TR" b="1" dirty="0" smtClean="0"/>
              <a:t>Alkolizm</a:t>
            </a:r>
            <a:endParaRPr lang="tr-TR" dirty="0"/>
          </a:p>
        </p:txBody>
      </p:sp>
      <p:sp>
        <p:nvSpPr>
          <p:cNvPr id="5" name="4 İçerik Yer Tutucusu"/>
          <p:cNvSpPr>
            <a:spLocks noGrp="1"/>
          </p:cNvSpPr>
          <p:nvPr>
            <p:ph sz="quarter" idx="2"/>
          </p:nvPr>
        </p:nvSpPr>
        <p:spPr/>
        <p:txBody>
          <a:bodyPr/>
          <a:lstStyle/>
          <a:p>
            <a:pPr>
              <a:lnSpc>
                <a:spcPct val="160000"/>
              </a:lnSpc>
            </a:pPr>
            <a:r>
              <a:rPr lang="tr-TR" b="1" dirty="0" err="1" smtClean="0"/>
              <a:t>Hipokondriyazis</a:t>
            </a:r>
            <a:endParaRPr lang="tr-TR" b="1" dirty="0" smtClean="0"/>
          </a:p>
          <a:p>
            <a:pPr>
              <a:lnSpc>
                <a:spcPct val="160000"/>
              </a:lnSpc>
            </a:pPr>
            <a:r>
              <a:rPr lang="tr-TR" b="1" dirty="0" smtClean="0"/>
              <a:t>Kişilik Bozuklukları</a:t>
            </a:r>
          </a:p>
          <a:p>
            <a:pPr>
              <a:lnSpc>
                <a:spcPct val="160000"/>
              </a:lnSpc>
            </a:pPr>
            <a:r>
              <a:rPr lang="tr-TR" b="1" dirty="0" smtClean="0"/>
              <a:t>İntihar girişimleri</a:t>
            </a:r>
          </a:p>
          <a:p>
            <a:pPr>
              <a:lnSpc>
                <a:spcPct val="160000"/>
              </a:lnSpc>
            </a:pPr>
            <a:r>
              <a:rPr lang="tr-TR" b="1" dirty="0" smtClean="0"/>
              <a:t>Sosyal </a:t>
            </a:r>
            <a:r>
              <a:rPr lang="tr-TR" b="1" dirty="0" err="1" smtClean="0"/>
              <a:t>anksiyete</a:t>
            </a:r>
            <a:endParaRPr lang="tr-TR" dirty="0"/>
          </a:p>
        </p:txBody>
      </p:sp>
      <p:pic>
        <p:nvPicPr>
          <p:cNvPr id="7" name="6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Agorafobili Panik bozukluk</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dirty="0" smtClean="0"/>
              <a:t>Panik bozukluğu olan hastalar panik atağın olabileceği durumlardan kaçınma eğilimi gösterebilirler. Bu eğilimin yaygınlaşması panik bozukluğun agorafobiyle birlikte seyretmesiyle sonuçlanır</a:t>
            </a:r>
            <a:r>
              <a:rPr lang="tr-TR" sz="2800" dirty="0" smtClean="0"/>
              <a:t>.</a:t>
            </a:r>
            <a:r>
              <a:rPr lang="tr-TR" dirty="0" smtClean="0"/>
              <a:t> Kişinin beklenti </a:t>
            </a:r>
            <a:r>
              <a:rPr lang="tr-TR" dirty="0" err="1" smtClean="0"/>
              <a:t>anksiyetesi</a:t>
            </a:r>
            <a:r>
              <a:rPr lang="tr-TR" dirty="0" smtClean="0"/>
              <a:t> ve kaçınma davranışları hayatını kısıtlamaya başlar. Agorafobinin toplumda görülme sıklığı ise %0.6 ila %6 arasında değişebilir.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b="1" dirty="0" err="1" smtClean="0"/>
              <a:t>Major</a:t>
            </a:r>
            <a:r>
              <a:rPr lang="tr-TR" b="1" dirty="0" smtClean="0"/>
              <a:t> depresyon</a:t>
            </a:r>
            <a:endParaRPr lang="tr-TR" dirty="0" smtClean="0"/>
          </a:p>
          <a:p>
            <a:pPr>
              <a:buNone/>
            </a:pPr>
            <a:r>
              <a:rPr lang="tr-TR" dirty="0" smtClean="0"/>
              <a:t>Panik bozukluğu sıklıkla diğer </a:t>
            </a:r>
            <a:r>
              <a:rPr lang="tr-TR" dirty="0" err="1" smtClean="0"/>
              <a:t>anksiyete</a:t>
            </a:r>
            <a:r>
              <a:rPr lang="tr-TR" dirty="0" smtClean="0"/>
              <a:t> bozukluklar ve depresyonla birlikte bulunur. Panik bozukluğu hastalarının  %35-91'inde </a:t>
            </a:r>
            <a:r>
              <a:rPr lang="tr-TR" dirty="0" err="1" smtClean="0"/>
              <a:t>major</a:t>
            </a:r>
            <a:r>
              <a:rPr lang="tr-TR" dirty="0" smtClean="0"/>
              <a:t> </a:t>
            </a:r>
            <a:r>
              <a:rPr lang="tr-TR" dirty="0" err="1" smtClean="0"/>
              <a:t>depresif</a:t>
            </a:r>
            <a:r>
              <a:rPr lang="tr-TR" dirty="0" smtClean="0"/>
              <a:t> </a:t>
            </a:r>
            <a:r>
              <a:rPr lang="tr-TR" dirty="0" err="1" smtClean="0"/>
              <a:t>epizod</a:t>
            </a:r>
            <a:r>
              <a:rPr lang="tr-TR" dirty="0" smtClean="0"/>
              <a:t> görülmektedir (</a:t>
            </a:r>
            <a:r>
              <a:rPr lang="tr-TR" dirty="0" err="1" smtClean="0"/>
              <a:t>Breier</a:t>
            </a:r>
            <a:r>
              <a:rPr lang="tr-TR" dirty="0" smtClean="0"/>
              <a:t> ve ark. 1985, </a:t>
            </a:r>
            <a:r>
              <a:rPr lang="tr-TR" dirty="0" err="1" smtClean="0"/>
              <a:t>Stein</a:t>
            </a:r>
            <a:r>
              <a:rPr lang="tr-TR" dirty="0" smtClean="0"/>
              <a:t> ve ark.1990). </a:t>
            </a:r>
          </a:p>
          <a:p>
            <a:pPr>
              <a:buNone/>
            </a:pPr>
            <a:r>
              <a:rPr lang="tr-TR" dirty="0" smtClean="0"/>
              <a:t>   </a:t>
            </a:r>
          </a:p>
          <a:p>
            <a:pPr>
              <a:buNone/>
            </a:pPr>
            <a:r>
              <a:rPr lang="tr-TR" dirty="0" smtClean="0"/>
              <a:t>   1/3'ünde depresyonun panik bozukluğundan önce başladığı, 2/3'ünde depresyonun panik bozukluğu ile birlikte ya da ondan sonra başladığı bildirilmiştir.(</a:t>
            </a:r>
            <a:r>
              <a:rPr lang="tr-TR" dirty="0" err="1" smtClean="0"/>
              <a:t>Lesser</a:t>
            </a:r>
            <a:r>
              <a:rPr lang="tr-TR" dirty="0" smtClean="0"/>
              <a:t> ve ark. 1989). Panik bozukluktaki  izolasyonla sorunlar daha ileri boyutlara taşınmaktadır.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r>
              <a:rPr lang="tr-TR" b="1" dirty="0" smtClean="0"/>
              <a:t>Obsesif </a:t>
            </a:r>
            <a:r>
              <a:rPr lang="tr-TR" b="1" dirty="0" err="1" smtClean="0"/>
              <a:t>kompulsif</a:t>
            </a:r>
            <a:r>
              <a:rPr lang="tr-TR" b="1" dirty="0" smtClean="0"/>
              <a:t> bozukluk</a:t>
            </a:r>
            <a:endParaRPr lang="tr-TR" dirty="0" smtClean="0"/>
          </a:p>
          <a:p>
            <a:pPr>
              <a:buNone/>
            </a:pPr>
            <a:r>
              <a:rPr lang="tr-TR" dirty="0" smtClean="0"/>
              <a:t>   Panik bozukluğu ile birlikte görülebilen ve eşlik ettiğinde bu hastalarda depresyon riskini arttıran bir diğer hastalık obsesif </a:t>
            </a:r>
            <a:r>
              <a:rPr lang="tr-TR" dirty="0" err="1" smtClean="0"/>
              <a:t>kompulsif</a:t>
            </a:r>
            <a:r>
              <a:rPr lang="tr-TR" dirty="0" smtClean="0"/>
              <a:t> bozukluktur. Hastalarının yaklaşık 1/5'ine obsesif </a:t>
            </a:r>
            <a:r>
              <a:rPr lang="tr-TR" dirty="0" err="1" smtClean="0"/>
              <a:t>kompulsif</a:t>
            </a:r>
            <a:r>
              <a:rPr lang="tr-TR" dirty="0" smtClean="0"/>
              <a:t> bozukluk </a:t>
            </a:r>
            <a:r>
              <a:rPr lang="tr-TR" dirty="0" err="1" smtClean="0"/>
              <a:t>eştanısı</a:t>
            </a:r>
            <a:r>
              <a:rPr lang="tr-TR" dirty="0" smtClean="0"/>
              <a:t> konulduğu bildirilmiştir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b="1" dirty="0" smtClean="0"/>
              <a:t>Alkol kullanımı</a:t>
            </a:r>
            <a:endParaRPr lang="tr-TR" dirty="0" smtClean="0"/>
          </a:p>
          <a:p>
            <a:pPr>
              <a:buNone/>
            </a:pPr>
            <a:r>
              <a:rPr lang="tr-TR" dirty="0" smtClean="0"/>
              <a:t>   Alkol kötüye kullanımı, panik bozukluğu hastaları için ciddi bir risk etkenidir. Panik bozukluğu hastaları başlangıçta beklenti </a:t>
            </a:r>
            <a:r>
              <a:rPr lang="tr-TR" dirty="0" err="1" smtClean="0"/>
              <a:t>anksiyetelerini</a:t>
            </a:r>
            <a:r>
              <a:rPr lang="tr-TR" dirty="0" smtClean="0"/>
              <a:t> azaltmak için alkol içmeye başlamakta, ancak zamanla alkolizm bir komplikasyon olarak ortaya çıkabilmektedir.Alkolizm görülme oranı %17 bulunmuştur .</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Sunu Planı</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r>
              <a:rPr lang="tr-TR" dirty="0" smtClean="0"/>
              <a:t>Tanım</a:t>
            </a:r>
          </a:p>
          <a:p>
            <a:r>
              <a:rPr lang="tr-TR" dirty="0" smtClean="0"/>
              <a:t>Tanı kriterleri</a:t>
            </a:r>
          </a:p>
          <a:p>
            <a:r>
              <a:rPr lang="tr-TR" dirty="0" smtClean="0"/>
              <a:t>Epidemiyoloji</a:t>
            </a:r>
          </a:p>
          <a:p>
            <a:r>
              <a:rPr lang="tr-TR" dirty="0" smtClean="0"/>
              <a:t>Eşlik eden psikopatoloji</a:t>
            </a:r>
          </a:p>
          <a:p>
            <a:r>
              <a:rPr lang="tr-TR" dirty="0" smtClean="0"/>
              <a:t>Tedavi</a:t>
            </a:r>
          </a:p>
          <a:p>
            <a:endParaRPr lang="tr-TR" dirty="0" smtClean="0"/>
          </a:p>
          <a:p>
            <a:endParaRPr lang="tr-TR" dirty="0" smtClean="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b="1" dirty="0" err="1" smtClean="0"/>
              <a:t>Hipokondriyazis</a:t>
            </a:r>
            <a:endParaRPr lang="tr-TR" dirty="0" smtClean="0"/>
          </a:p>
          <a:p>
            <a:pPr algn="just">
              <a:buNone/>
            </a:pPr>
            <a:r>
              <a:rPr lang="tr-TR" dirty="0" smtClean="0"/>
              <a:t>   PB hastalarında, %20 gibi düşük olmayan oranlarda, </a:t>
            </a:r>
            <a:r>
              <a:rPr lang="tr-TR" dirty="0" err="1" smtClean="0"/>
              <a:t>hipokondriyazis</a:t>
            </a:r>
            <a:r>
              <a:rPr lang="tr-TR" dirty="0" smtClean="0"/>
              <a:t> görülebilmektedir. Bedensel duyumlarına yönelik artmış bir dikkat gösterirler ve bedensel değişikliklere aşırı duyarlıdırlar. Bu hastalarda, fiziksel hastalık olduğu inancı ve bedensel uğraşılar, daha sık olarak atakların olduğu dönemle sınırlıdır</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sz="3600" b="1" dirty="0" smtClean="0"/>
              <a:t> </a:t>
            </a:r>
            <a:r>
              <a:rPr lang="tr-TR" sz="3600" dirty="0" smtClean="0"/>
              <a:t> </a:t>
            </a:r>
            <a:r>
              <a:rPr lang="tr-TR" sz="3600" b="1" dirty="0" smtClean="0"/>
              <a:t>Kişilik bozukluğu</a:t>
            </a:r>
          </a:p>
          <a:p>
            <a:pPr algn="just">
              <a:buNone/>
            </a:pPr>
            <a:r>
              <a:rPr lang="tr-TR" sz="3600" dirty="0" smtClean="0"/>
              <a:t> </a:t>
            </a:r>
            <a:r>
              <a:rPr lang="tr-TR" sz="3600" dirty="0" err="1" smtClean="0"/>
              <a:t>PB’da</a:t>
            </a:r>
            <a:r>
              <a:rPr lang="tr-TR" sz="3600" dirty="0" smtClean="0"/>
              <a:t> kişilik bozukluğu görülme oranı % 40 ile % 65 arasında değişmektedir. </a:t>
            </a:r>
          </a:p>
          <a:p>
            <a:pPr algn="just"/>
            <a:r>
              <a:rPr lang="tr-TR" dirty="0"/>
              <a:t>Bağımlı</a:t>
            </a:r>
          </a:p>
          <a:p>
            <a:pPr algn="just"/>
            <a:r>
              <a:rPr lang="tr-TR" dirty="0" err="1"/>
              <a:t>Avoidant</a:t>
            </a:r>
            <a:endParaRPr lang="tr-TR" dirty="0"/>
          </a:p>
          <a:p>
            <a:pPr algn="just"/>
            <a:r>
              <a:rPr lang="tr-TR" dirty="0"/>
              <a:t>OKKB</a:t>
            </a:r>
            <a:endParaRPr lang="tr-TR" dirty="0" smtClean="0"/>
          </a:p>
          <a:p>
            <a:pPr algn="just"/>
            <a:r>
              <a:rPr lang="tr-TR" dirty="0" err="1"/>
              <a:t>Histrionik</a:t>
            </a:r>
            <a:endParaRPr lang="tr-TR" dirty="0"/>
          </a:p>
          <a:p>
            <a:pPr algn="just"/>
            <a:r>
              <a:rPr lang="tr-TR" dirty="0" smtClean="0"/>
              <a:t>Narsistik</a:t>
            </a:r>
          </a:p>
          <a:p>
            <a:pPr algn="just">
              <a:buNone/>
            </a:pPr>
            <a:endParaRPr lang="tr-TR" dirty="0" smtClean="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EŞLİK EDEN PSİKOPATOLOJİ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b="1" dirty="0" smtClean="0"/>
              <a:t>  İntihar girişimleri</a:t>
            </a:r>
            <a:endParaRPr lang="tr-TR" dirty="0" smtClean="0"/>
          </a:p>
          <a:p>
            <a:pPr algn="just">
              <a:buNone/>
            </a:pPr>
            <a:r>
              <a:rPr lang="tr-TR" dirty="0" smtClean="0"/>
              <a:t>   PB hastalarında diğer psikiyatrik bozukluklara göre intihar düşüncesi ve girişimi daha sıktır(</a:t>
            </a:r>
            <a:r>
              <a:rPr lang="tr-TR" dirty="0" err="1" smtClean="0"/>
              <a:t>Yaluğ</a:t>
            </a:r>
            <a:r>
              <a:rPr lang="tr-TR" dirty="0" smtClean="0"/>
              <a:t> ve </a:t>
            </a:r>
            <a:r>
              <a:rPr lang="tr-TR" dirty="0" err="1" smtClean="0"/>
              <a:t>diğ</a:t>
            </a:r>
            <a:r>
              <a:rPr lang="tr-TR" dirty="0" smtClean="0"/>
              <a:t>.,2003). Bir çalışmada panik bozukluğu hastalarının %42'sinin yaşamlarının bir döneminde intihar girişiminde bulunduğu bildirilmiştir. İntihar girişimlerinin daha çok eşlik eden depresyon ve kişilik bozukluğu gibi psikopatoloji ile ilişkili olduğu bulunmuştur (</a:t>
            </a:r>
            <a:r>
              <a:rPr lang="tr-TR" dirty="0" err="1" smtClean="0"/>
              <a:t>Lepine</a:t>
            </a:r>
            <a:r>
              <a:rPr lang="tr-TR" dirty="0" smtClean="0"/>
              <a:t> ve ark. 1993),. </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Tedavi ve Başa Çıkma Yolları</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pPr algn="just">
              <a:buNone/>
            </a:pPr>
            <a:r>
              <a:rPr lang="tr-TR" dirty="0" smtClean="0"/>
              <a:t> İlaç kullanımı ve psikolojik müdahaleler başlıca tedavi yöntemleridir. </a:t>
            </a:r>
          </a:p>
          <a:p>
            <a:pPr algn="just">
              <a:buNone/>
            </a:pPr>
            <a:r>
              <a:rPr lang="tr-TR" b="1" dirty="0" smtClean="0"/>
              <a:t>İlaç tedavisi: </a:t>
            </a:r>
            <a:r>
              <a:rPr lang="tr-TR" dirty="0" smtClean="0"/>
              <a:t>İlaçla tedavide </a:t>
            </a:r>
            <a:r>
              <a:rPr lang="tr-TR" dirty="0" err="1" smtClean="0"/>
              <a:t>antidepresanlar</a:t>
            </a:r>
            <a:r>
              <a:rPr lang="tr-TR" dirty="0" smtClean="0"/>
              <a:t> ve </a:t>
            </a:r>
            <a:r>
              <a:rPr lang="tr-TR" dirty="0" err="1" smtClean="0"/>
              <a:t>anksiyolitiklerin</a:t>
            </a:r>
            <a:r>
              <a:rPr lang="tr-TR" dirty="0" smtClean="0"/>
              <a:t> etkililiği birçok araştırma tarafından desteklenmektedir. </a:t>
            </a:r>
          </a:p>
          <a:p>
            <a:pPr algn="just">
              <a:buNone/>
            </a:pPr>
            <a:r>
              <a:rPr lang="tr-TR" dirty="0" smtClean="0"/>
              <a:t>    </a:t>
            </a:r>
            <a:r>
              <a:rPr lang="tr-TR" i="1" dirty="0" err="1" smtClean="0"/>
              <a:t>Antidepresanlar</a:t>
            </a:r>
            <a:r>
              <a:rPr lang="tr-TR" i="1" dirty="0" smtClean="0"/>
              <a:t>,</a:t>
            </a:r>
            <a:r>
              <a:rPr lang="tr-TR" dirty="0" smtClean="0"/>
              <a:t> semptomların durdurulmasına yardımcı olmayı hedefler. </a:t>
            </a:r>
            <a:r>
              <a:rPr lang="tr-TR" dirty="0" err="1" smtClean="0"/>
              <a:t>Nörotransmiterlere</a:t>
            </a:r>
            <a:r>
              <a:rPr lang="tr-TR" dirty="0" smtClean="0"/>
              <a:t> etki eder.  </a:t>
            </a:r>
          </a:p>
          <a:p>
            <a:pPr algn="just">
              <a:buNone/>
            </a:pPr>
            <a:r>
              <a:rPr lang="tr-TR" dirty="0" smtClean="0"/>
              <a:t>   </a:t>
            </a:r>
            <a:r>
              <a:rPr lang="tr-TR" i="1" dirty="0" err="1" smtClean="0"/>
              <a:t>Anksiyolitikler</a:t>
            </a:r>
            <a:r>
              <a:rPr lang="tr-TR" i="1" dirty="0" smtClean="0"/>
              <a:t>,</a:t>
            </a:r>
            <a:r>
              <a:rPr lang="tr-TR" dirty="0" smtClean="0"/>
              <a:t> ise kaygı giderici özellikleri ile tercih edilmektedir. Bağımlılık yapma özellikleri ve bilişsel- motor yan etkileri iyi değerlendirilmelidir.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dirty="0" smtClean="0"/>
              <a:t> İlaç kullanımı PB tedavisinde belirli düzeyde başarı göstermiş yöntemlerden biridir. Yapılan izleme çalışmaları PB tedavisinde </a:t>
            </a:r>
            <a:r>
              <a:rPr lang="tr-TR" u="sng" dirty="0" smtClean="0"/>
              <a:t>psikolojik müdahalelerin etkisinin kalıcılığını ve ilaç tedavisine olan üstünlüğünü ortaya koymuştur.</a:t>
            </a:r>
            <a:r>
              <a:rPr lang="tr-TR" dirty="0" smtClean="0"/>
              <a:t> Bazı çalışma sonuçlarına göre: İlaç kullanımının süresiz olarak devam etmesi gerektiği, ilaçların kesilmesi durumunda belirtilerin yeniden ortaya çıktığı gösterilmiştir.   </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fontScale="92500" lnSpcReduction="10000"/>
          </a:bodyPr>
          <a:lstStyle/>
          <a:p>
            <a:pPr algn="just">
              <a:buNone/>
            </a:pPr>
            <a:r>
              <a:rPr lang="tr-TR" dirty="0" smtClean="0"/>
              <a:t> </a:t>
            </a:r>
            <a:r>
              <a:rPr lang="tr-TR" b="1" dirty="0" smtClean="0"/>
              <a:t>Psikolojik müdahaleler: </a:t>
            </a:r>
            <a:r>
              <a:rPr lang="tr-TR" dirty="0" smtClean="0"/>
              <a:t>Panik atakların sıklığını ve şiddetini azaltmada </a:t>
            </a:r>
            <a:r>
              <a:rPr lang="tr-TR" b="1" i="1" u="sng" dirty="0" smtClean="0"/>
              <a:t>bilişsel-davranışçı</a:t>
            </a:r>
            <a:r>
              <a:rPr lang="tr-TR" b="1" u="sng" dirty="0" smtClean="0"/>
              <a:t> müdahaleler</a:t>
            </a:r>
            <a:r>
              <a:rPr lang="tr-TR" dirty="0" smtClean="0"/>
              <a:t>, paniği tetikleyen iç uyarıcılara (</a:t>
            </a:r>
            <a:r>
              <a:rPr lang="tr-TR" dirty="0" err="1" smtClean="0"/>
              <a:t>Hiperventilasyon</a:t>
            </a:r>
            <a:r>
              <a:rPr lang="tr-TR" dirty="0" smtClean="0"/>
              <a:t>, kalp atış hızında artış, baş dönmesi gibi) </a:t>
            </a:r>
            <a:r>
              <a:rPr lang="tr-TR" b="1" i="1" u="sng" dirty="0" smtClean="0"/>
              <a:t>maruz bırakma </a:t>
            </a:r>
            <a:r>
              <a:rPr lang="tr-TR" dirty="0" smtClean="0"/>
              <a:t>ve </a:t>
            </a:r>
            <a:r>
              <a:rPr lang="tr-TR" b="1" i="1" u="sng" dirty="0" smtClean="0"/>
              <a:t>gevşeme teknikleri </a:t>
            </a:r>
            <a:r>
              <a:rPr lang="tr-TR" dirty="0" smtClean="0"/>
              <a:t>birlikte ve etkin bir şekilde kullanılan yöntemlerdir.</a:t>
            </a:r>
          </a:p>
          <a:p>
            <a:pPr algn="just">
              <a:buNone/>
            </a:pPr>
            <a:r>
              <a:rPr lang="tr-TR" dirty="0" smtClean="0"/>
              <a:t> </a:t>
            </a:r>
            <a:r>
              <a:rPr lang="tr-TR" i="1" u="sng" dirty="0" smtClean="0"/>
              <a:t>Bilişsel-davranışçı müdahaleler </a:t>
            </a:r>
            <a:r>
              <a:rPr lang="tr-TR" dirty="0" smtClean="0"/>
              <a:t>ile kişinin korkulan ancak gerçekte tehlikesiz olan durumlara karşı temel algı ve tutumlarının belirlenmesi ve değiştirilmesi amaçlanır. Özellikle agorafobiyi hedef alan bu müdahalelerde kişinin kademeli bir şekilde korkulan duruma </a:t>
            </a:r>
            <a:r>
              <a:rPr lang="tr-TR" u="sng" dirty="0" smtClean="0"/>
              <a:t>maruz bırakılması</a:t>
            </a:r>
            <a:r>
              <a:rPr lang="tr-TR" dirty="0" smtClean="0"/>
              <a:t> ve kişinin korkularının gerçeklikle uyuşmadığını duygusal düzeyde öğrenmesi hedeflenir.</a:t>
            </a:r>
          </a:p>
          <a:p>
            <a:pPr algn="just">
              <a:buNone/>
            </a:pPr>
            <a:r>
              <a:rPr lang="tr-TR" dirty="0" smtClean="0"/>
              <a:t>    </a:t>
            </a:r>
            <a:endParaRPr lang="tr-TR" sz="3600" dirty="0" smtClean="0"/>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r>
              <a:rPr lang="tr-TR" b="1" dirty="0" smtClean="0"/>
              <a:t> Tedavi sürecinde panik bozukluğun tedavisi ile birlikte </a:t>
            </a:r>
            <a:r>
              <a:rPr lang="tr-TR" b="1" dirty="0" err="1" smtClean="0"/>
              <a:t>aynızamanda</a:t>
            </a:r>
            <a:r>
              <a:rPr lang="tr-TR" b="1" dirty="0" smtClean="0"/>
              <a:t> hastaların günlük yaşamda karşılaştıkları diğer zorluklar da belirlenmeli ve hayata uyum becerileri artırılmalıdır.</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 </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dirty="0" err="1" smtClean="0"/>
              <a:t>Alkın</a:t>
            </a:r>
            <a:r>
              <a:rPr lang="tr-TR" dirty="0" smtClean="0"/>
              <a:t> T (2002) Birinci basamakta panik bozukluğu tedavisi. Klinik Psikiyatri Dergisi, 5(Ek 3):22-31.</a:t>
            </a:r>
          </a:p>
          <a:p>
            <a:r>
              <a:rPr lang="tr-TR" dirty="0" smtClean="0"/>
              <a:t> </a:t>
            </a:r>
            <a:r>
              <a:rPr lang="tr-TR" dirty="0" err="1" smtClean="0"/>
              <a:t>Angst</a:t>
            </a:r>
            <a:r>
              <a:rPr lang="tr-TR" dirty="0" smtClean="0"/>
              <a:t> J (1998) </a:t>
            </a:r>
            <a:r>
              <a:rPr lang="tr-TR" dirty="0" err="1" smtClean="0"/>
              <a:t>Panic</a:t>
            </a:r>
            <a:r>
              <a:rPr lang="tr-TR" dirty="0" smtClean="0"/>
              <a:t> </a:t>
            </a:r>
            <a:r>
              <a:rPr lang="tr-TR" dirty="0" err="1" smtClean="0"/>
              <a:t>disorder</a:t>
            </a:r>
            <a:r>
              <a:rPr lang="tr-TR" dirty="0" smtClean="0"/>
              <a:t>: </a:t>
            </a:r>
            <a:r>
              <a:rPr lang="tr-TR" dirty="0" err="1" smtClean="0"/>
              <a:t>history</a:t>
            </a:r>
            <a:r>
              <a:rPr lang="tr-TR" dirty="0" smtClean="0"/>
              <a:t> </a:t>
            </a:r>
            <a:r>
              <a:rPr lang="tr-TR" dirty="0" err="1" smtClean="0"/>
              <a:t>and</a:t>
            </a:r>
            <a:r>
              <a:rPr lang="tr-TR" dirty="0" smtClean="0"/>
              <a:t> </a:t>
            </a:r>
            <a:r>
              <a:rPr lang="tr-TR" dirty="0" err="1" smtClean="0"/>
              <a:t>epidemiology</a:t>
            </a:r>
            <a:r>
              <a:rPr lang="tr-TR" dirty="0" smtClean="0"/>
              <a:t>. </a:t>
            </a:r>
            <a:r>
              <a:rPr lang="tr-TR" dirty="0" err="1" smtClean="0"/>
              <a:t>Eur</a:t>
            </a:r>
            <a:r>
              <a:rPr lang="tr-TR" dirty="0" smtClean="0"/>
              <a:t> </a:t>
            </a:r>
            <a:r>
              <a:rPr lang="tr-TR" dirty="0" err="1" smtClean="0"/>
              <a:t>Psychiatry</a:t>
            </a:r>
            <a:r>
              <a:rPr lang="tr-TR" dirty="0" smtClean="0"/>
              <a:t>, 13:51-5.</a:t>
            </a:r>
          </a:p>
          <a:p>
            <a:r>
              <a:rPr lang="tr-TR" dirty="0" smtClean="0"/>
              <a:t> APA (2000) </a:t>
            </a:r>
            <a:r>
              <a:rPr lang="tr-TR" dirty="0" err="1" smtClean="0"/>
              <a:t>Diagnostic</a:t>
            </a:r>
            <a:r>
              <a:rPr lang="tr-TR" dirty="0" smtClean="0"/>
              <a:t> </a:t>
            </a:r>
            <a:r>
              <a:rPr lang="tr-TR" dirty="0" err="1" smtClean="0"/>
              <a:t>and</a:t>
            </a:r>
            <a:r>
              <a:rPr lang="tr-TR" dirty="0" smtClean="0"/>
              <a:t> </a:t>
            </a:r>
            <a:r>
              <a:rPr lang="tr-TR" dirty="0" err="1" smtClean="0"/>
              <a:t>Statistical</a:t>
            </a:r>
            <a:r>
              <a:rPr lang="tr-TR" dirty="0" smtClean="0"/>
              <a:t> </a:t>
            </a:r>
            <a:r>
              <a:rPr lang="tr-TR" dirty="0" err="1" smtClean="0"/>
              <a:t>Manual</a:t>
            </a:r>
            <a:r>
              <a:rPr lang="tr-TR" dirty="0" smtClean="0"/>
              <a:t> of </a:t>
            </a:r>
            <a:r>
              <a:rPr lang="tr-TR" dirty="0" err="1" smtClean="0"/>
              <a:t>Mental</a:t>
            </a:r>
            <a:r>
              <a:rPr lang="tr-TR" dirty="0" smtClean="0"/>
              <a:t> </a:t>
            </a:r>
            <a:r>
              <a:rPr lang="tr-TR" dirty="0" err="1" smtClean="0"/>
              <a:t>Disorders</a:t>
            </a:r>
            <a:r>
              <a:rPr lang="tr-TR" dirty="0" smtClean="0"/>
              <a:t>, 4th ed., </a:t>
            </a:r>
            <a:r>
              <a:rPr lang="tr-TR" dirty="0" err="1" smtClean="0"/>
              <a:t>Text</a:t>
            </a:r>
            <a:r>
              <a:rPr lang="tr-TR" dirty="0" smtClean="0"/>
              <a:t> </a:t>
            </a:r>
            <a:r>
              <a:rPr lang="tr-TR" dirty="0" err="1" smtClean="0"/>
              <a:t>revision</a:t>
            </a:r>
            <a:r>
              <a:rPr lang="tr-TR" dirty="0" smtClean="0"/>
              <a:t> (DSM-IV-TR). Washington, DC, </a:t>
            </a:r>
            <a:r>
              <a:rPr lang="tr-TR" dirty="0" err="1" smtClean="0"/>
              <a:t>American</a:t>
            </a:r>
            <a:r>
              <a:rPr lang="tr-TR" dirty="0" smtClean="0"/>
              <a:t> </a:t>
            </a:r>
            <a:r>
              <a:rPr lang="tr-TR" dirty="0" err="1" smtClean="0"/>
              <a:t>Psychiatric</a:t>
            </a:r>
            <a:r>
              <a:rPr lang="tr-TR" dirty="0" smtClean="0"/>
              <a:t> </a:t>
            </a:r>
            <a:r>
              <a:rPr lang="tr-TR" dirty="0" err="1" smtClean="0"/>
              <a:t>Association</a:t>
            </a:r>
            <a:r>
              <a:rPr lang="tr-TR" dirty="0" smtClean="0"/>
              <a:t>. </a:t>
            </a:r>
          </a:p>
          <a:p>
            <a:r>
              <a:rPr lang="tr-TR" dirty="0" err="1" smtClean="0"/>
              <a:t>Barlow</a:t>
            </a:r>
            <a:r>
              <a:rPr lang="tr-TR" dirty="0" smtClean="0"/>
              <a:t> DH (1988) </a:t>
            </a:r>
            <a:r>
              <a:rPr lang="tr-TR" dirty="0" err="1" smtClean="0"/>
              <a:t>Anxiety</a:t>
            </a:r>
            <a:r>
              <a:rPr lang="tr-TR" dirty="0" smtClean="0"/>
              <a:t> </a:t>
            </a:r>
            <a:r>
              <a:rPr lang="tr-TR" dirty="0" err="1" smtClean="0"/>
              <a:t>and</a:t>
            </a:r>
            <a:r>
              <a:rPr lang="tr-TR" dirty="0" smtClean="0"/>
              <a:t> </a:t>
            </a:r>
            <a:r>
              <a:rPr lang="tr-TR" dirty="0" err="1" smtClean="0"/>
              <a:t>its</a:t>
            </a:r>
            <a:r>
              <a:rPr lang="tr-TR" dirty="0" smtClean="0"/>
              <a:t> </a:t>
            </a:r>
            <a:r>
              <a:rPr lang="tr-TR" dirty="0" err="1" smtClean="0"/>
              <a:t>Disorders</a:t>
            </a:r>
            <a:r>
              <a:rPr lang="tr-TR" dirty="0" smtClean="0"/>
              <a:t>: </a:t>
            </a:r>
            <a:r>
              <a:rPr lang="tr-TR" dirty="0" err="1" smtClean="0"/>
              <a:t>The</a:t>
            </a:r>
            <a:r>
              <a:rPr lang="tr-TR" dirty="0" smtClean="0"/>
              <a:t> </a:t>
            </a:r>
            <a:r>
              <a:rPr lang="tr-TR" dirty="0" err="1" smtClean="0"/>
              <a:t>Nature</a:t>
            </a:r>
            <a:r>
              <a:rPr lang="tr-TR" dirty="0" smtClean="0"/>
              <a:t> </a:t>
            </a:r>
            <a:r>
              <a:rPr lang="tr-TR" dirty="0" err="1" smtClean="0"/>
              <a:t>and</a:t>
            </a:r>
            <a:r>
              <a:rPr lang="tr-TR" dirty="0" smtClean="0"/>
              <a:t> </a:t>
            </a:r>
            <a:r>
              <a:rPr lang="tr-TR" dirty="0" err="1" smtClean="0"/>
              <a:t>Treatment</a:t>
            </a:r>
            <a:r>
              <a:rPr lang="tr-TR" dirty="0" smtClean="0"/>
              <a:t> of </a:t>
            </a:r>
            <a:r>
              <a:rPr lang="tr-TR" dirty="0" err="1" smtClean="0"/>
              <a:t>Anxiety</a:t>
            </a:r>
            <a:r>
              <a:rPr lang="tr-TR" dirty="0" smtClean="0"/>
              <a:t> </a:t>
            </a:r>
            <a:r>
              <a:rPr lang="tr-TR" dirty="0" err="1" smtClean="0"/>
              <a:t>and</a:t>
            </a:r>
            <a:r>
              <a:rPr lang="tr-TR" dirty="0" smtClean="0"/>
              <a:t> </a:t>
            </a:r>
            <a:r>
              <a:rPr lang="tr-TR" dirty="0" err="1" smtClean="0"/>
              <a:t>Panic</a:t>
            </a:r>
            <a:r>
              <a:rPr lang="tr-TR" dirty="0" smtClean="0"/>
              <a:t>. New York, </a:t>
            </a:r>
            <a:r>
              <a:rPr lang="tr-TR" dirty="0" err="1" smtClean="0"/>
              <a:t>Guilford</a:t>
            </a:r>
            <a:r>
              <a:rPr lang="tr-TR" dirty="0" smtClean="0"/>
              <a:t> Pres.</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err="1" smtClean="0"/>
              <a:t>Panik</a:t>
            </a:r>
            <a:r>
              <a:rPr lang="en-GB" b="1" dirty="0" smtClean="0"/>
              <a:t> </a:t>
            </a:r>
            <a:r>
              <a:rPr lang="en-GB" b="1" dirty="0" err="1" smtClean="0"/>
              <a:t>Bozuklu</a:t>
            </a:r>
            <a:r>
              <a:rPr lang="tr-TR" b="1" dirty="0" err="1" smtClean="0"/>
              <a:t>ğu</a:t>
            </a:r>
            <a:r>
              <a:rPr lang="en-GB" b="1" dirty="0" smtClean="0"/>
              <a:t> </a:t>
            </a:r>
            <a:r>
              <a:rPr lang="en-GB" b="1" dirty="0" err="1" smtClean="0"/>
              <a:t>Nedir</a:t>
            </a:r>
            <a:r>
              <a:rPr lang="en-GB" b="1" dirty="0" smtClean="0"/>
              <a:t>?</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r>
              <a:rPr lang="tr-TR" dirty="0" smtClean="0"/>
              <a:t>Kaygı bozuklukları kategorisindeki bir psikolojik bozukluktur.</a:t>
            </a:r>
            <a:endParaRPr lang="tr-TR" dirty="0" smtClean="0">
              <a:latin typeface="Tahoma" pitchFamily="34" charset="0"/>
            </a:endParaRP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Tanı Kriterleri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lnSpcReduction="10000"/>
          </a:bodyPr>
          <a:lstStyle/>
          <a:p>
            <a:pPr>
              <a:buNone/>
            </a:pPr>
            <a:r>
              <a:rPr lang="tr-TR" sz="3600" dirty="0" smtClean="0"/>
              <a:t>Panik bozuklukta yineleyen beklenmedik panik ataklar yaşanır ve </a:t>
            </a:r>
            <a:r>
              <a:rPr lang="tr-TR" sz="3600" dirty="0" smtClean="0"/>
              <a:t>DSM tanı ölçütlerine göre en az </a:t>
            </a:r>
            <a:r>
              <a:rPr lang="tr-TR" sz="3600" dirty="0" smtClean="0"/>
              <a:t>bir atağı 1 ay süreyle şu belirtiler izler:</a:t>
            </a:r>
          </a:p>
          <a:p>
            <a:r>
              <a:rPr lang="tr-TR" dirty="0" smtClean="0"/>
              <a:t>Başka atakların da olacağı endişesi</a:t>
            </a:r>
          </a:p>
          <a:p>
            <a:r>
              <a:rPr lang="tr-TR" dirty="0" smtClean="0"/>
              <a:t>Atağın yol açabileceği sonuçlarla ilgili endişe (Kontrolünü   kaybetme, kalp krizi geçirme, çıldırma vb.).</a:t>
            </a:r>
          </a:p>
          <a:p>
            <a:r>
              <a:rPr lang="tr-TR" dirty="0" smtClean="0"/>
              <a:t>Ataklarla ilişkili olarak belirgin bir davranış değişikliği.</a:t>
            </a:r>
          </a:p>
          <a:p>
            <a:r>
              <a:rPr lang="tr-TR" dirty="0" smtClean="0"/>
              <a:t>Panik atakların madde kullanımı,genel tıbbi duruma ve başka psikiyatrik bozukluklara bağlı olmaması. </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Epidemiyoloji</a:t>
            </a:r>
            <a:r>
              <a:rPr lang="tr-TR" dirty="0" smtClean="0"/>
              <a:t/>
            </a:r>
            <a:br>
              <a:rPr lang="tr-TR" dirty="0" smtClean="0"/>
            </a:b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pPr algn="just"/>
            <a:r>
              <a:rPr lang="tr-TR" dirty="0" smtClean="0"/>
              <a:t>Yaşam boyu görülme yaygınlığı: </a:t>
            </a:r>
          </a:p>
          <a:p>
            <a:pPr algn="just">
              <a:buNone/>
            </a:pPr>
            <a:r>
              <a:rPr lang="tr-TR" dirty="0" smtClean="0"/>
              <a:t>    Erkekler için yaklaşık %2, </a:t>
            </a:r>
          </a:p>
          <a:p>
            <a:pPr algn="just">
              <a:buNone/>
            </a:pPr>
            <a:r>
              <a:rPr lang="tr-TR" dirty="0" smtClean="0"/>
              <a:t>    Kadınlar için %5′</a:t>
            </a:r>
            <a:r>
              <a:rPr lang="tr-TR" dirty="0" err="1" smtClean="0"/>
              <a:t>dir</a:t>
            </a:r>
            <a:r>
              <a:rPr lang="tr-TR" dirty="0" smtClean="0"/>
              <a:t>.     </a:t>
            </a:r>
          </a:p>
          <a:p>
            <a:pPr algn="just"/>
            <a:r>
              <a:rPr lang="tr-TR" dirty="0" err="1" smtClean="0"/>
              <a:t>Anksiyete</a:t>
            </a:r>
            <a:r>
              <a:rPr lang="tr-TR" dirty="0" smtClean="0"/>
              <a:t> bozuklukları içinde en geç başlayanıdır. 25 </a:t>
            </a:r>
            <a:r>
              <a:rPr lang="tr-TR" dirty="0" err="1" smtClean="0"/>
              <a:t>li</a:t>
            </a:r>
            <a:r>
              <a:rPr lang="tr-TR" dirty="0" smtClean="0"/>
              <a:t> yaşlarda başlamakta ve stresli bir yaşam olayından sonra ortaya çıkmaktadır . </a:t>
            </a:r>
          </a:p>
          <a:p>
            <a:pPr algn="just"/>
            <a:r>
              <a:rPr lang="tr-TR" dirty="0" smtClean="0"/>
              <a:t>Çocuklukta ya da 40 yaşın üzerinde de başlayabilmektedir</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Panik Bozukluğun oluş nedenleri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fontScale="85000" lnSpcReduction="20000"/>
          </a:bodyPr>
          <a:lstStyle/>
          <a:p>
            <a:pPr algn="just">
              <a:buNone/>
            </a:pPr>
            <a:r>
              <a:rPr lang="tr-TR" sz="3600" dirty="0" smtClean="0"/>
              <a:t> </a:t>
            </a:r>
            <a:r>
              <a:rPr lang="tr-TR" dirty="0" smtClean="0"/>
              <a:t>Biyolojik yatkınlıkların belirli psikolojik ve sosyal faktörler ile birleşmesi durumunda panik bozukluğa yol açtığı düşünülmektedir </a:t>
            </a:r>
          </a:p>
          <a:p>
            <a:pPr algn="just">
              <a:buNone/>
            </a:pPr>
            <a:r>
              <a:rPr lang="tr-TR" u="sng" dirty="0" smtClean="0"/>
              <a:t>Genetik yatkınlık</a:t>
            </a:r>
            <a:r>
              <a:rPr lang="tr-TR" dirty="0" smtClean="0"/>
              <a:t> kişilerin yaşamın günlük olaylarına karşı </a:t>
            </a:r>
            <a:r>
              <a:rPr lang="tr-TR" dirty="0" err="1" smtClean="0"/>
              <a:t>nörobiyolojik</a:t>
            </a:r>
            <a:r>
              <a:rPr lang="tr-TR" dirty="0" smtClean="0"/>
              <a:t> açıdan aşırı tepki verme eğilimini belirlemede önemli bir etkendir. </a:t>
            </a:r>
            <a:r>
              <a:rPr lang="tr-TR" i="1" u="sng" dirty="0" smtClean="0"/>
              <a:t>Aşırı duyarlı karbondioksit alıcıları </a:t>
            </a:r>
            <a:r>
              <a:rPr lang="tr-TR" u="sng" dirty="0" smtClean="0"/>
              <a:t>ve </a:t>
            </a:r>
            <a:r>
              <a:rPr lang="tr-TR" i="1" u="sng" dirty="0" err="1" smtClean="0"/>
              <a:t>hiperventilasyon</a:t>
            </a:r>
            <a:r>
              <a:rPr lang="tr-TR" u="sng" dirty="0" smtClean="0"/>
              <a:t> </a:t>
            </a:r>
            <a:r>
              <a:rPr lang="tr-TR" dirty="0" smtClean="0"/>
              <a:t>gibi biyolojik etkenlerin de panik bozukluğa yatkınlığı arttırabileceği düşünülmektedir .</a:t>
            </a:r>
          </a:p>
          <a:p>
            <a:pPr algn="just">
              <a:buNone/>
            </a:pPr>
            <a:r>
              <a:rPr lang="tr-TR" u="sng" dirty="0" smtClean="0"/>
              <a:t>Psikolojik faktörler</a:t>
            </a:r>
            <a:r>
              <a:rPr lang="tr-TR" dirty="0" smtClean="0"/>
              <a:t>, Panik bozukluğu olan kişiler stresli durumlar karşısında yaşadıkları </a:t>
            </a:r>
            <a:r>
              <a:rPr lang="tr-TR" i="1" u="sng" dirty="0" smtClean="0"/>
              <a:t>fiziksel değişimleri abartılı olarak yorumlayıp</a:t>
            </a:r>
            <a:r>
              <a:rPr lang="tr-TR" dirty="0" smtClean="0"/>
              <a:t> bir atak başlangıcı olarak değerlendirebilirler. İş, okul, aile ve evlilik yaşamında zorluklar ya da önemli değişiklikler ile çevresel faktörler de panik bozukluğun ortaya çıkışı ile ilişkilidir. Aile içi kaygı tepkilerini öğrenme de bir faktördür.</a:t>
            </a:r>
          </a:p>
          <a:p>
            <a:pPr algn="just">
              <a:buNone/>
            </a:pPr>
            <a:r>
              <a:rPr lang="tr-TR" u="sng" dirty="0" smtClean="0"/>
              <a:t> </a:t>
            </a:r>
            <a:r>
              <a:rPr lang="tr-TR" u="sng" dirty="0" err="1" smtClean="0"/>
              <a:t>Psikodinamik</a:t>
            </a:r>
            <a:r>
              <a:rPr lang="tr-TR" u="sng" dirty="0" smtClean="0"/>
              <a:t> yaklaşımda,</a:t>
            </a:r>
            <a:r>
              <a:rPr lang="tr-TR" dirty="0" smtClean="0"/>
              <a:t> Erken nesne kaybı ve\veya ayrılma kaygısını yetişkinlikteki panik bozukluklar ile ilişkili görür</a:t>
            </a:r>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Panik Atak</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lstStyle/>
          <a:p>
            <a:pPr algn="just"/>
            <a:r>
              <a:rPr lang="tr-TR" dirty="0" smtClean="0"/>
              <a:t>Panik bozukluğunun en temel özelliği yineleyici, ne zaman başlayacağı önceden kestirilemeyen "beklenmedik" panik ataklarının görülmesidir. </a:t>
            </a:r>
          </a:p>
          <a:p>
            <a:pPr algn="just"/>
            <a:r>
              <a:rPr lang="tr-TR" dirty="0" smtClean="0"/>
              <a:t>Panik bozukluğu tanısı konulabilmesi için beklenmedik panik ataklarının en azından hastalığın başlangıcında görülmüş olması gerekmektedir. </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1"/>
                </a:solidFill>
              </a:rPr>
              <a:t>Panik atak tipleri</a:t>
            </a:r>
            <a:endParaRPr lang="tr-TR" dirty="0"/>
          </a:p>
        </p:txBody>
      </p:sp>
      <p:sp>
        <p:nvSpPr>
          <p:cNvPr id="4" name="3 Altbilgi Yer Tutucusu"/>
          <p:cNvSpPr>
            <a:spLocks noGrp="1"/>
          </p:cNvSpPr>
          <p:nvPr>
            <p:ph type="ftr" sz="quarter" idx="11"/>
          </p:nvPr>
        </p:nvSpPr>
        <p:spPr/>
        <p:txBody>
          <a:bodyPr/>
          <a:lstStyle/>
          <a:p>
            <a:r>
              <a:rPr lang="tr-TR" smtClean="0"/>
              <a:t>www.muciyor.com</a:t>
            </a:r>
            <a:endParaRPr lang="tr-TR"/>
          </a:p>
        </p:txBody>
      </p:sp>
      <p:sp>
        <p:nvSpPr>
          <p:cNvPr id="3" name="2 İçerik Yer Tutucusu"/>
          <p:cNvSpPr>
            <a:spLocks noGrp="1"/>
          </p:cNvSpPr>
          <p:nvPr>
            <p:ph sz="quarter" idx="1"/>
          </p:nvPr>
        </p:nvSpPr>
        <p:spPr/>
        <p:txBody>
          <a:bodyPr>
            <a:normAutofit/>
          </a:bodyPr>
          <a:lstStyle/>
          <a:p>
            <a:r>
              <a:rPr lang="tr-TR" b="1" dirty="0" smtClean="0"/>
              <a:t>Panik ataklar farklı tiplerde ortaya çıkabilmektedir. </a:t>
            </a:r>
            <a:endParaRPr lang="tr-TR" dirty="0" smtClean="0"/>
          </a:p>
          <a:p>
            <a:pPr>
              <a:buNone/>
            </a:pPr>
            <a:r>
              <a:rPr lang="tr-TR" i="1" dirty="0" smtClean="0"/>
              <a:t> </a:t>
            </a:r>
            <a:r>
              <a:rPr lang="tr-TR" i="1" u="sng" dirty="0" smtClean="0"/>
              <a:t>Beklenmedik tipte panik atakları:</a:t>
            </a:r>
            <a:r>
              <a:rPr lang="tr-TR" u="sng" dirty="0" smtClean="0"/>
              <a:t> </a:t>
            </a:r>
            <a:r>
              <a:rPr lang="tr-TR" dirty="0" smtClean="0"/>
              <a:t>Bilinen bir durumsal tetikleyici olmadan ortaya çıkan panik ataklarıdır (gevşeme hali, uyku gibi tehlikesiz görünen durumlar).</a:t>
            </a:r>
          </a:p>
          <a:p>
            <a:pPr>
              <a:buNone/>
            </a:pPr>
            <a:r>
              <a:rPr lang="tr-TR" i="1" u="sng" dirty="0" smtClean="0"/>
              <a:t>Duruma bağlı panik atakları:</a:t>
            </a:r>
            <a:r>
              <a:rPr lang="tr-TR" dirty="0" smtClean="0"/>
              <a:t> Durumsal bir tetikleyici ile karşılaşılmasının hemen ardından ortaya çıkan panik ataklarıdır (</a:t>
            </a:r>
            <a:r>
              <a:rPr lang="tr-TR" sz="2800" dirty="0" smtClean="0"/>
              <a:t>Agorafobi ile birlikte olan PD da daha sık).</a:t>
            </a:r>
            <a:endParaRPr lang="tr-TR" dirty="0" smtClean="0"/>
          </a:p>
          <a:p>
            <a:pPr>
              <a:buNone/>
            </a:pPr>
            <a:r>
              <a:rPr lang="tr-TR" dirty="0" smtClean="0"/>
              <a:t> </a:t>
            </a:r>
            <a:r>
              <a:rPr lang="tr-TR" i="1" u="sng" dirty="0" smtClean="0"/>
              <a:t>Durumsal yatkınlık gösterilen panik atakları:</a:t>
            </a:r>
            <a:r>
              <a:rPr lang="tr-TR" dirty="0" smtClean="0"/>
              <a:t>  Belli durumlarda ortaya çıkma olasılığı yüksek olan, ancak mutlaka çıkması gerekmeyen panik ataklarıdır</a:t>
            </a:r>
            <a:r>
              <a:rPr lang="tr-TR" sz="2800" dirty="0" smtClean="0"/>
              <a:t>(Agorafobili </a:t>
            </a:r>
            <a:r>
              <a:rPr lang="tr-TR" sz="2800" dirty="0" err="1" smtClean="0"/>
              <a:t>PB’da</a:t>
            </a:r>
            <a:r>
              <a:rPr lang="tr-TR" sz="2800" dirty="0" smtClean="0"/>
              <a:t> daha sık) </a:t>
            </a:r>
          </a:p>
          <a:p>
            <a:endParaRPr lang="tr-TR" dirty="0"/>
          </a:p>
        </p:txBody>
      </p:sp>
      <p:pic>
        <p:nvPicPr>
          <p:cNvPr id="5" name="4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Panik Atak Belirtileri Nelerdir?</a:t>
            </a:r>
            <a:endParaRPr lang="tr-TR" dirty="0"/>
          </a:p>
        </p:txBody>
      </p:sp>
      <p:sp>
        <p:nvSpPr>
          <p:cNvPr id="5" name="4 Altbilgi Yer Tutucusu"/>
          <p:cNvSpPr>
            <a:spLocks noGrp="1"/>
          </p:cNvSpPr>
          <p:nvPr>
            <p:ph type="ftr" sz="quarter" idx="11"/>
          </p:nvPr>
        </p:nvSpPr>
        <p:spPr/>
        <p:txBody>
          <a:bodyPr/>
          <a:lstStyle/>
          <a:p>
            <a:r>
              <a:rPr lang="tr-TR" smtClean="0"/>
              <a:t>www.muciyor.com</a:t>
            </a:r>
            <a:endParaRPr lang="tr-TR"/>
          </a:p>
        </p:txBody>
      </p:sp>
      <p:sp>
        <p:nvSpPr>
          <p:cNvPr id="6" name="5 İçerik Yer Tutucusu"/>
          <p:cNvSpPr>
            <a:spLocks noGrp="1"/>
          </p:cNvSpPr>
          <p:nvPr>
            <p:ph sz="quarter" idx="1"/>
          </p:nvPr>
        </p:nvSpPr>
        <p:spPr/>
        <p:txBody>
          <a:bodyPr>
            <a:normAutofit fontScale="92500" lnSpcReduction="10000"/>
          </a:bodyPr>
          <a:lstStyle/>
          <a:p>
            <a:r>
              <a:rPr lang="tr-TR" dirty="0" smtClean="0">
                <a:latin typeface="Tahoma" pitchFamily="34" charset="0"/>
              </a:rPr>
              <a:t>Kontrolü kaybetme ya da çıldıracağı korkusu</a:t>
            </a:r>
          </a:p>
          <a:p>
            <a:r>
              <a:rPr lang="tr-TR" dirty="0" smtClean="0"/>
              <a:t>Ölüm korkusu </a:t>
            </a:r>
          </a:p>
          <a:p>
            <a:r>
              <a:rPr lang="tr-TR" dirty="0" smtClean="0"/>
              <a:t>Çarpıntı</a:t>
            </a:r>
          </a:p>
          <a:p>
            <a:r>
              <a:rPr lang="tr-TR" dirty="0" smtClean="0"/>
              <a:t>Kalp atımlarını duyumsama ya da kalp hızında artma olması </a:t>
            </a:r>
          </a:p>
          <a:p>
            <a:r>
              <a:rPr lang="tr-TR" dirty="0" smtClean="0"/>
              <a:t>Terleme </a:t>
            </a:r>
          </a:p>
          <a:p>
            <a:r>
              <a:rPr lang="tr-TR" dirty="0" smtClean="0"/>
              <a:t>Titreme ya da sarsılma, </a:t>
            </a:r>
          </a:p>
          <a:p>
            <a:r>
              <a:rPr lang="tr-TR" dirty="0" smtClean="0"/>
              <a:t>Nefes darlığı ya da boğuluyor gibi olma duyumları </a:t>
            </a:r>
          </a:p>
          <a:p>
            <a:r>
              <a:rPr lang="tr-TR" dirty="0" smtClean="0"/>
              <a:t>Soluğun kesilmesi</a:t>
            </a:r>
            <a:endParaRPr lang="tr-TR" dirty="0"/>
          </a:p>
        </p:txBody>
      </p:sp>
      <p:sp>
        <p:nvSpPr>
          <p:cNvPr id="8" name="7 İçerik Yer Tutucusu"/>
          <p:cNvSpPr>
            <a:spLocks noGrp="1"/>
          </p:cNvSpPr>
          <p:nvPr>
            <p:ph sz="quarter" idx="2"/>
          </p:nvPr>
        </p:nvSpPr>
        <p:spPr/>
        <p:txBody>
          <a:bodyPr>
            <a:normAutofit fontScale="92500" lnSpcReduction="10000"/>
          </a:bodyPr>
          <a:lstStyle/>
          <a:p>
            <a:r>
              <a:rPr lang="tr-TR" dirty="0" smtClean="0"/>
              <a:t>Göğüs ağrısı ya da göğüste sıkıntı hissi, </a:t>
            </a:r>
          </a:p>
          <a:p>
            <a:r>
              <a:rPr lang="tr-TR" dirty="0" smtClean="0"/>
              <a:t>Bulantı ya da karın ağrısı, </a:t>
            </a:r>
          </a:p>
          <a:p>
            <a:r>
              <a:rPr lang="tr-TR" dirty="0" smtClean="0"/>
              <a:t>Baş dönmesi, </a:t>
            </a:r>
          </a:p>
          <a:p>
            <a:r>
              <a:rPr lang="tr-TR" dirty="0" smtClean="0"/>
              <a:t>Sersemlik hissi, </a:t>
            </a:r>
          </a:p>
          <a:p>
            <a:r>
              <a:rPr lang="tr-TR" dirty="0" smtClean="0"/>
              <a:t>Uyuşma ya da karıncalanma duyumları, </a:t>
            </a:r>
          </a:p>
          <a:p>
            <a:r>
              <a:rPr lang="tr-TR" dirty="0" smtClean="0"/>
              <a:t>Üşüme, ürperme ya da ateş basmaları</a:t>
            </a:r>
          </a:p>
          <a:p>
            <a:r>
              <a:rPr lang="tr-TR" dirty="0" err="1" smtClean="0"/>
              <a:t>Derealizasyon</a:t>
            </a:r>
            <a:r>
              <a:rPr lang="tr-TR" dirty="0" smtClean="0"/>
              <a:t>- </a:t>
            </a:r>
            <a:r>
              <a:rPr lang="tr-TR" dirty="0" err="1" smtClean="0"/>
              <a:t>depersonalisazyon</a:t>
            </a:r>
            <a:r>
              <a:rPr lang="tr-TR" dirty="0" smtClean="0"/>
              <a:t> </a:t>
            </a:r>
          </a:p>
          <a:p>
            <a:endParaRPr lang="tr-TR" dirty="0"/>
          </a:p>
        </p:txBody>
      </p:sp>
      <p:pic>
        <p:nvPicPr>
          <p:cNvPr id="7" name="6 Resim" descr="muciyor-icon.png"/>
          <p:cNvPicPr>
            <a:picLocks noChangeAspect="1"/>
          </p:cNvPicPr>
          <p:nvPr/>
        </p:nvPicPr>
        <p:blipFill>
          <a:blip r:embed="rId2" cstate="print"/>
          <a:stretch>
            <a:fillRect/>
          </a:stretch>
        </p:blipFill>
        <p:spPr>
          <a:xfrm>
            <a:off x="4286248" y="6286472"/>
            <a:ext cx="571528" cy="57152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220</TotalTime>
  <Words>1166</Words>
  <Application>Microsoft Office PowerPoint</Application>
  <PresentationFormat>Ekran Gösterisi (4:3)</PresentationFormat>
  <Paragraphs>148</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Kaynak</vt:lpstr>
      <vt:lpstr>Slayt 1</vt:lpstr>
      <vt:lpstr>Sunu Planı</vt:lpstr>
      <vt:lpstr>Panik Bozukluğu Nedir?</vt:lpstr>
      <vt:lpstr>Tanı Kriterleri</vt:lpstr>
      <vt:lpstr>Epidemiyoloji </vt:lpstr>
      <vt:lpstr>Panik Bozukluğun oluş nedenleri</vt:lpstr>
      <vt:lpstr>Panik Atak</vt:lpstr>
      <vt:lpstr>Panik atak tipleri</vt:lpstr>
      <vt:lpstr>Panik Atak Belirtileri Nelerdir?</vt:lpstr>
      <vt:lpstr>Slayt 10</vt:lpstr>
      <vt:lpstr>Panik Atağın süresi</vt:lpstr>
      <vt:lpstr>Tekrarlayan yanlış yardım arayışları</vt:lpstr>
      <vt:lpstr>Beklenti anksiyetesi</vt:lpstr>
      <vt:lpstr>Gidişat </vt:lpstr>
      <vt:lpstr>EŞLİK EDEN PSİKOPATOLOJİ</vt:lpstr>
      <vt:lpstr>Agorafobili Panik bozukluk</vt:lpstr>
      <vt:lpstr>EŞLİK EDEN PSİKOPATOLOJİ</vt:lpstr>
      <vt:lpstr>EŞLİK EDEN PSİKOPATOLOJİ</vt:lpstr>
      <vt:lpstr>EŞLİK EDEN PSİKOPATOLOJİ</vt:lpstr>
      <vt:lpstr>EŞLİK EDEN PSİKOPATOLOJİ</vt:lpstr>
      <vt:lpstr>EŞLİK EDEN PSİKOPATOLOJİ</vt:lpstr>
      <vt:lpstr>EŞLİK EDEN PSİKOPATOLOJİ</vt:lpstr>
      <vt:lpstr>Tedavi ve Başa Çıkma Yolları</vt:lpstr>
      <vt:lpstr>Slayt 24</vt:lpstr>
      <vt:lpstr>Slayt 25</vt:lpstr>
      <vt:lpstr>Slayt 26</vt:lpstr>
      <vt:lpstr>Kaynakça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Panik Bozukluğu</dc:title>
  <dc:creator>TOSHIBA</dc:creator>
  <cp:lastModifiedBy>McY</cp:lastModifiedBy>
  <cp:revision>20</cp:revision>
  <dcterms:created xsi:type="dcterms:W3CDTF">2017-11-13T17:49:07Z</dcterms:created>
  <dcterms:modified xsi:type="dcterms:W3CDTF">2022-10-26T22:53:19Z</dcterms:modified>
</cp:coreProperties>
</file>