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97B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750" autoAdjust="0"/>
    <p:restoredTop sz="94662" autoAdjust="0"/>
  </p:normalViewPr>
  <p:slideViewPr>
    <p:cSldViewPr>
      <p:cViewPr varScale="1">
        <p:scale>
          <a:sx n="69" d="100"/>
          <a:sy n="69" d="100"/>
        </p:scale>
        <p:origin x="-14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F51CC-CC84-4F55-B4F3-5E17BC551397}" type="datetimeFigureOut">
              <a:rPr lang="tr-TR" smtClean="0"/>
              <a:pPr/>
              <a:t>27.10.2022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ACBF9-6749-4A35-A3CC-10B10660A9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ACBF9-6749-4A35-A3CC-10B10660A9A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2140BBD-5A02-4909-BB77-968B428ADBBB}" type="datetime1">
              <a:rPr lang="tr-TR" smtClean="0"/>
              <a:t>27.10.2022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052179C-3CA4-4682-BDB3-33BD3B20C4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D5855-B93E-4B2A-AE52-A530D54419C2}" type="datetime1">
              <a:rPr lang="tr-TR" smtClean="0"/>
              <a:t>27.10.2022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179C-3CA4-4682-BDB3-33BD3B20C4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54AF6-4972-45DA-AC47-CC9543CFCF2C}" type="datetime1">
              <a:rPr lang="tr-TR" smtClean="0"/>
              <a:t>27.10.2022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179C-3CA4-4682-BDB3-33BD3B20C4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1848-F379-413F-9E7B-FC52B484C248}" type="datetime1">
              <a:rPr lang="tr-TR" smtClean="0"/>
              <a:t>27.10.2022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179C-3CA4-4682-BDB3-33BD3B20C4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F877764-56AF-42A0-BF8F-800271831923}" type="datetime1">
              <a:rPr lang="tr-TR" smtClean="0"/>
              <a:t>27.10.2022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052179C-3CA4-4682-BDB3-33BD3B20C4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20EC-A084-4DBD-8C0C-22563D585A36}" type="datetime1">
              <a:rPr lang="tr-TR" smtClean="0"/>
              <a:t>27.10.2022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179C-3CA4-4682-BDB3-33BD3B20C4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1D0A-734C-487B-82FE-E43B246BED35}" type="datetime1">
              <a:rPr lang="tr-TR" smtClean="0"/>
              <a:t>27.10.2022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179C-3CA4-4682-BDB3-33BD3B20C4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9E14-C327-431B-8AAD-305D64566FED}" type="datetime1">
              <a:rPr lang="tr-TR" smtClean="0"/>
              <a:t>27.10.2022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179C-3CA4-4682-BDB3-33BD3B20C4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53C8-708A-4D52-97BD-BD7044FFD6AD}" type="datetime1">
              <a:rPr lang="tr-TR" smtClean="0"/>
              <a:t>27.10.2022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179C-3CA4-4682-BDB3-33BD3B20C4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38B22-DA12-4933-BA93-E6BCA61465E4}" type="datetime1">
              <a:rPr lang="tr-TR" smtClean="0"/>
              <a:t>27.10.2022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179C-3CA4-4682-BDB3-33BD3B20C4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C6544-B411-4EBD-9F93-A9A40E13CB98}" type="datetime1">
              <a:rPr lang="tr-TR" smtClean="0"/>
              <a:t>27.10.2022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179C-3CA4-4682-BDB3-33BD3B20C4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BC091D3-6180-43AB-B250-E98CD40297D1}" type="datetime1">
              <a:rPr lang="tr-TR" smtClean="0"/>
              <a:t>27.10.2022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052179C-3CA4-4682-BDB3-33BD3B20C4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sm.psychiatryonline.org/pb-assets/dsm/update/DSM5Update2016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285884"/>
          </a:xfrm>
        </p:spPr>
        <p:txBody>
          <a:bodyPr anchor="ctr">
            <a:normAutofit/>
          </a:bodyPr>
          <a:lstStyle/>
          <a:p>
            <a:pPr algn="l"/>
            <a:r>
              <a:rPr lang="tr-T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ANKSİYETE BOZUKLUKLARI VE TEDAVİ </a:t>
            </a:r>
            <a:r>
              <a:rPr lang="tr-T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YAKLAŞIMLARI</a:t>
            </a:r>
            <a:endParaRPr lang="tr-T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www.</a:t>
            </a:r>
            <a:r>
              <a:rPr lang="tr-TR" dirty="0" err="1" smtClean="0"/>
              <a:t>muciyor</a:t>
            </a:r>
            <a:r>
              <a:rPr lang="tr-TR" dirty="0" smtClean="0"/>
              <a:t>.com</a:t>
            </a:r>
            <a:endParaRPr lang="tr-TR" dirty="0"/>
          </a:p>
        </p:txBody>
      </p:sp>
      <p:sp>
        <p:nvSpPr>
          <p:cNvPr id="7" name="2 Alt Başlık"/>
          <p:cNvSpPr>
            <a:spLocks noGrp="1"/>
          </p:cNvSpPr>
          <p:nvPr>
            <p:ph type="subTitle" idx="1"/>
          </p:nvPr>
        </p:nvSpPr>
        <p:spPr>
          <a:xfrm>
            <a:off x="1142976" y="5072074"/>
            <a:ext cx="7072362" cy="642942"/>
          </a:xfrm>
        </p:spPr>
        <p:txBody>
          <a:bodyPr anchor="ctr">
            <a:normAutofit lnSpcReduction="10000"/>
          </a:bodyPr>
          <a:lstStyle/>
          <a:p>
            <a:pPr algn="l"/>
            <a:r>
              <a:rPr lang="tr-TR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MuCiYOR</a:t>
            </a:r>
            <a:endParaRPr lang="tr-TR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8" name="7 Resim" descr="muciyor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428604"/>
            <a:ext cx="3274926" cy="3274926"/>
          </a:xfrm>
          <a:prstGeom prst="rect">
            <a:avLst/>
          </a:prstGeom>
        </p:spPr>
      </p:pic>
      <p:pic>
        <p:nvPicPr>
          <p:cNvPr id="9" name="8 Resim" descr="muciyor-ic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6286472"/>
            <a:ext cx="571528" cy="571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7723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640960" cy="6597352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/>
                </a:solidFill>
              </a:rPr>
              <a:t>Hastanın son aylarda özellikle gerginliği ve </a:t>
            </a:r>
            <a:r>
              <a:rPr lang="tr-TR" dirty="0" smtClean="0">
                <a:solidFill>
                  <a:schemeClr val="tx1"/>
                </a:solidFill>
              </a:rPr>
              <a:t>kötü bir </a:t>
            </a:r>
            <a:r>
              <a:rPr lang="tr-TR" dirty="0">
                <a:solidFill>
                  <a:schemeClr val="tx1"/>
                </a:solidFill>
              </a:rPr>
              <a:t>şey olacak endişesi olup olmadığı, </a:t>
            </a:r>
            <a:r>
              <a:rPr lang="tr-TR" dirty="0" smtClean="0">
                <a:solidFill>
                  <a:schemeClr val="tx1"/>
                </a:solidFill>
              </a:rPr>
              <a:t>endişesinin neyle </a:t>
            </a:r>
            <a:r>
              <a:rPr lang="tr-TR" dirty="0">
                <a:solidFill>
                  <a:schemeClr val="tx1"/>
                </a:solidFill>
              </a:rPr>
              <a:t>ilgili olduğu ve endişesini kontrol altına </a:t>
            </a:r>
            <a:r>
              <a:rPr lang="tr-TR" dirty="0" smtClean="0">
                <a:solidFill>
                  <a:schemeClr val="tx1"/>
                </a:solidFill>
              </a:rPr>
              <a:t>alıp alamadığı </a:t>
            </a:r>
            <a:r>
              <a:rPr lang="tr-TR" dirty="0">
                <a:solidFill>
                  <a:schemeClr val="tx1"/>
                </a:solidFill>
              </a:rPr>
              <a:t>sorgulanmalıdır. Çoğu hastanın </a:t>
            </a:r>
            <a:r>
              <a:rPr lang="tr-TR" dirty="0" err="1">
                <a:solidFill>
                  <a:schemeClr val="tx1"/>
                </a:solidFill>
              </a:rPr>
              <a:t>anksiyetesi</a:t>
            </a:r>
            <a:r>
              <a:rPr lang="tr-TR" dirty="0">
                <a:solidFill>
                  <a:schemeClr val="tx1"/>
                </a:solidFill>
              </a:rPr>
              <a:t>, ilgili bir hekimle güçlükleri konusunda </a:t>
            </a:r>
            <a:r>
              <a:rPr lang="tr-TR" dirty="0" smtClean="0">
                <a:solidFill>
                  <a:schemeClr val="tx1"/>
                </a:solidFill>
              </a:rPr>
              <a:t>tartışma fırsatı </a:t>
            </a:r>
            <a:r>
              <a:rPr lang="tr-TR" dirty="0">
                <a:solidFill>
                  <a:schemeClr val="tx1"/>
                </a:solidFill>
              </a:rPr>
              <a:t>bulduğunda hafifler. </a:t>
            </a:r>
            <a:r>
              <a:rPr lang="tr-TR" dirty="0" err="1">
                <a:solidFill>
                  <a:schemeClr val="tx1"/>
                </a:solidFill>
              </a:rPr>
              <a:t>Klinisyen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oluşturan dışsal durumları belirleyebilir, hastanın ya </a:t>
            </a:r>
            <a:r>
              <a:rPr lang="tr-TR" dirty="0" smtClean="0">
                <a:solidFill>
                  <a:schemeClr val="tx1"/>
                </a:solidFill>
              </a:rPr>
              <a:t>da ailesinin </a:t>
            </a:r>
            <a:r>
              <a:rPr lang="tr-TR" dirty="0">
                <a:solidFill>
                  <a:schemeClr val="tx1"/>
                </a:solidFill>
              </a:rPr>
              <a:t>yardımı ile çevreyi değiştirebilir, günlük işlerinde ve ilişkilerinde etkili işlev görmesine </a:t>
            </a:r>
            <a:r>
              <a:rPr lang="tr-TR" dirty="0" smtClean="0">
                <a:solidFill>
                  <a:schemeClr val="tx1"/>
                </a:solidFill>
              </a:rPr>
              <a:t>yardımcı olabilir</a:t>
            </a:r>
            <a:r>
              <a:rPr lang="tr-TR" dirty="0">
                <a:solidFill>
                  <a:schemeClr val="tx1"/>
                </a:solidFill>
              </a:rPr>
              <a:t>. Hastalar böylece kendileri için tedavi </a:t>
            </a:r>
            <a:r>
              <a:rPr lang="tr-TR" dirty="0" smtClean="0">
                <a:solidFill>
                  <a:schemeClr val="tx1"/>
                </a:solidFill>
              </a:rPr>
              <a:t>edici olan </a:t>
            </a:r>
            <a:r>
              <a:rPr lang="tr-TR" dirty="0">
                <a:solidFill>
                  <a:schemeClr val="tx1"/>
                </a:solidFill>
              </a:rPr>
              <a:t>yeni ödüller ve hazlar ortaya </a:t>
            </a:r>
            <a:r>
              <a:rPr lang="tr-TR" dirty="0" smtClean="0">
                <a:solidFill>
                  <a:schemeClr val="tx1"/>
                </a:solidFill>
              </a:rPr>
              <a:t>çıkarabilirler.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Antidepresanlar</a:t>
            </a:r>
            <a:r>
              <a:rPr lang="tr-TR" dirty="0">
                <a:solidFill>
                  <a:schemeClr val="tx1"/>
                </a:solidFill>
              </a:rPr>
              <a:t> depresyonda kullanıldığı dozlarda kullanılmalıdır. </a:t>
            </a:r>
            <a:r>
              <a:rPr lang="tr-TR" dirty="0" err="1">
                <a:solidFill>
                  <a:schemeClr val="tx1"/>
                </a:solidFill>
              </a:rPr>
              <a:t>Buspiron</a:t>
            </a:r>
            <a:r>
              <a:rPr lang="tr-TR" dirty="0">
                <a:solidFill>
                  <a:schemeClr val="tx1"/>
                </a:solidFill>
              </a:rPr>
              <a:t> bağımlılık </a:t>
            </a:r>
            <a:r>
              <a:rPr lang="tr-TR" dirty="0" smtClean="0">
                <a:solidFill>
                  <a:schemeClr val="tx1"/>
                </a:solidFill>
              </a:rPr>
              <a:t>potansiyeli olmayan</a:t>
            </a:r>
            <a:r>
              <a:rPr lang="tr-TR" dirty="0">
                <a:solidFill>
                  <a:schemeClr val="tx1"/>
                </a:solidFill>
              </a:rPr>
              <a:t>, bilişsel belirtilere etkili bir </a:t>
            </a:r>
            <a:r>
              <a:rPr lang="tr-TR" dirty="0" err="1" smtClean="0">
                <a:solidFill>
                  <a:schemeClr val="tx1"/>
                </a:solidFill>
              </a:rPr>
              <a:t>anksiyolitiktir.Ancak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etkileri geç ortaya çıkar (6-8 hafta). İdame tedavisinin 6 ay-1 yıl sürmesi </a:t>
            </a:r>
            <a:r>
              <a:rPr lang="tr-TR" dirty="0" smtClean="0">
                <a:solidFill>
                  <a:schemeClr val="tx1"/>
                </a:solidFill>
              </a:rPr>
              <a:t>önerilmektedir.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4" name="3 Resim" descr="muciyor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6286472"/>
            <a:ext cx="571528" cy="571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6180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muciyor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6286472"/>
            <a:ext cx="571528" cy="571528"/>
          </a:xfrm>
          <a:prstGeom prst="rect">
            <a:avLst/>
          </a:prstGeom>
        </p:spPr>
      </p:pic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892480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ÖZGÜL FOBİ:</a:t>
            </a:r>
          </a:p>
          <a:p>
            <a:r>
              <a:rPr lang="tr-TR" dirty="0">
                <a:solidFill>
                  <a:schemeClr val="tx1"/>
                </a:solidFill>
              </a:rPr>
              <a:t>Korkulan nesneler ve durumlar hayvanlar, fırtınalar, yükseklik, hastalık, yaralanma ve ölüm </a:t>
            </a:r>
            <a:r>
              <a:rPr lang="tr-TR" dirty="0" err="1" smtClean="0">
                <a:solidFill>
                  <a:schemeClr val="tx1"/>
                </a:solidFill>
              </a:rPr>
              <a:t>olabilir.Alt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tipler bunların baskın alanına göre; hayvan </a:t>
            </a:r>
            <a:r>
              <a:rPr lang="tr-TR" dirty="0" err="1" smtClean="0">
                <a:solidFill>
                  <a:schemeClr val="tx1"/>
                </a:solidFill>
              </a:rPr>
              <a:t>tipi,doğal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çevre tipi, kan-enjeksiyon-yara tipi, </a:t>
            </a:r>
            <a:r>
              <a:rPr lang="tr-TR" dirty="0" smtClean="0">
                <a:solidFill>
                  <a:schemeClr val="tx1"/>
                </a:solidFill>
              </a:rPr>
              <a:t>durumsal tip </a:t>
            </a:r>
            <a:r>
              <a:rPr lang="tr-TR" dirty="0">
                <a:solidFill>
                  <a:schemeClr val="tx1"/>
                </a:solidFill>
              </a:rPr>
              <a:t>ve diğer tiptir. </a:t>
            </a:r>
            <a:r>
              <a:rPr lang="tr-TR" dirty="0" err="1">
                <a:solidFill>
                  <a:schemeClr val="tx1"/>
                </a:solidFill>
              </a:rPr>
              <a:t>Fobik</a:t>
            </a:r>
            <a:r>
              <a:rPr lang="tr-TR" dirty="0">
                <a:solidFill>
                  <a:schemeClr val="tx1"/>
                </a:solidFill>
              </a:rPr>
              <a:t> uyaranlarla karşılaşma </a:t>
            </a:r>
            <a:r>
              <a:rPr lang="tr-TR" dirty="0" smtClean="0">
                <a:solidFill>
                  <a:schemeClr val="tx1"/>
                </a:solidFill>
              </a:rPr>
              <a:t>veya karşılaşma </a:t>
            </a:r>
            <a:r>
              <a:rPr lang="tr-TR" dirty="0">
                <a:solidFill>
                  <a:schemeClr val="tx1"/>
                </a:solidFill>
              </a:rPr>
              <a:t>beklentisi ile aşırı veya anlamsız, </a:t>
            </a:r>
            <a:r>
              <a:rPr lang="tr-TR" dirty="0" smtClean="0">
                <a:solidFill>
                  <a:schemeClr val="tx1"/>
                </a:solidFill>
              </a:rPr>
              <a:t>belirgin ve </a:t>
            </a:r>
            <a:r>
              <a:rPr lang="tr-TR" dirty="0">
                <a:solidFill>
                  <a:schemeClr val="tx1"/>
                </a:solidFill>
              </a:rPr>
              <a:t>sürekli korku başlar, hatta panik atağı biçimini alabilir. Kişi korkusunun aşırı veya anlamsız olduğunu bilir. </a:t>
            </a:r>
            <a:r>
              <a:rPr lang="tr-TR" dirty="0" err="1">
                <a:solidFill>
                  <a:schemeClr val="tx1"/>
                </a:solidFill>
              </a:rPr>
              <a:t>Fobik</a:t>
            </a:r>
            <a:r>
              <a:rPr lang="tr-TR" dirty="0">
                <a:solidFill>
                  <a:schemeClr val="tx1"/>
                </a:solidFill>
              </a:rPr>
              <a:t> durumdan kaçınılır veya yoğun </a:t>
            </a:r>
            <a:r>
              <a:rPr lang="tr-TR" dirty="0" smtClean="0">
                <a:solidFill>
                  <a:schemeClr val="tx1"/>
                </a:solidFill>
              </a:rPr>
              <a:t>sıkıntıyla buna katlanılır.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Fobik</a:t>
            </a:r>
            <a:r>
              <a:rPr lang="tr-TR" dirty="0">
                <a:solidFill>
                  <a:schemeClr val="tx1"/>
                </a:solidFill>
              </a:rPr>
              <a:t> uyaranla ilgili hatalı düşüncelerin düzeltilmesi; uyarandan kaçınma yerine, tekrar tekrar uyarana maruz bırakma ile uyarana duyarsızlaşmanın sağlanması amaçlanır. Gevşeme egzersizleri uygulanabilir. Uyaranla karşılaşmada panik ataklar varsa bunlara yönelik ilaç tedavisi ve varsa </a:t>
            </a:r>
            <a:r>
              <a:rPr lang="tr-TR" dirty="0" err="1">
                <a:solidFill>
                  <a:schemeClr val="tx1"/>
                </a:solidFill>
              </a:rPr>
              <a:t>komorbid</a:t>
            </a:r>
            <a:r>
              <a:rPr lang="tr-TR" dirty="0">
                <a:solidFill>
                  <a:schemeClr val="tx1"/>
                </a:solidFill>
              </a:rPr>
              <a:t> bozukluğun (depresyon) tedavisi </a:t>
            </a:r>
            <a:r>
              <a:rPr lang="tr-TR" dirty="0" smtClean="0">
                <a:solidFill>
                  <a:schemeClr val="tx1"/>
                </a:solidFill>
              </a:rPr>
              <a:t>sağlanmalıdır.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132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640960" cy="64807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SOSYAL ANKSİYETE BOZUKLUĞU</a:t>
            </a:r>
            <a:r>
              <a:rPr lang="tr-TR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</a:p>
          <a:p>
            <a:r>
              <a:rPr lang="tr-TR" dirty="0" err="1" smtClean="0">
                <a:solidFill>
                  <a:schemeClr val="tx1"/>
                </a:solidFill>
              </a:rPr>
              <a:t>A.Kişi</a:t>
            </a:r>
            <a:r>
              <a:rPr lang="tr-TR" dirty="0">
                <a:solidFill>
                  <a:schemeClr val="tx1"/>
                </a:solidFill>
              </a:rPr>
              <a:t>, başkalarınca değerlendirilebilecek olduğu bir ya da birden çok </a:t>
            </a:r>
            <a:r>
              <a:rPr lang="tr-TR" dirty="0" smtClean="0">
                <a:solidFill>
                  <a:schemeClr val="tx1"/>
                </a:solidFill>
              </a:rPr>
              <a:t>toplumsal durumda </a:t>
            </a:r>
            <a:r>
              <a:rPr lang="tr-TR" dirty="0">
                <a:solidFill>
                  <a:schemeClr val="tx1"/>
                </a:solidFill>
              </a:rPr>
              <a:t>belirgin bir korku ya da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yaşar. Örnekler arasında </a:t>
            </a:r>
            <a:r>
              <a:rPr lang="tr-TR" dirty="0" smtClean="0">
                <a:solidFill>
                  <a:schemeClr val="tx1"/>
                </a:solidFill>
              </a:rPr>
              <a:t>toplumsal etkileşimler </a:t>
            </a:r>
            <a:r>
              <a:rPr lang="tr-TR" dirty="0">
                <a:solidFill>
                  <a:schemeClr val="tx1"/>
                </a:solidFill>
              </a:rPr>
              <a:t>(</a:t>
            </a:r>
            <a:r>
              <a:rPr lang="tr-TR" dirty="0" err="1">
                <a:solidFill>
                  <a:schemeClr val="tx1"/>
                </a:solidFill>
              </a:rPr>
              <a:t>örn</a:t>
            </a:r>
            <a:r>
              <a:rPr lang="tr-TR" dirty="0">
                <a:solidFill>
                  <a:schemeClr val="tx1"/>
                </a:solidFill>
              </a:rPr>
              <a:t>. Karşılıklı konuşma, tanımadık insanlarla karşılaşma), gözlenme (</a:t>
            </a:r>
            <a:r>
              <a:rPr lang="tr-TR" dirty="0" err="1">
                <a:solidFill>
                  <a:schemeClr val="tx1"/>
                </a:solidFill>
              </a:rPr>
              <a:t>örn</a:t>
            </a:r>
            <a:r>
              <a:rPr lang="tr-TR" dirty="0">
                <a:solidFill>
                  <a:schemeClr val="tx1"/>
                </a:solidFill>
              </a:rPr>
              <a:t>. Yemek yerken ya da içerken) ve başkalarının önünde bir </a:t>
            </a:r>
            <a:r>
              <a:rPr lang="tr-TR" dirty="0" smtClean="0">
                <a:solidFill>
                  <a:schemeClr val="tx1"/>
                </a:solidFill>
              </a:rPr>
              <a:t>eylemi gerçekleştirme </a:t>
            </a:r>
            <a:r>
              <a:rPr lang="tr-TR" dirty="0">
                <a:solidFill>
                  <a:schemeClr val="tx1"/>
                </a:solidFill>
              </a:rPr>
              <a:t>(</a:t>
            </a:r>
            <a:r>
              <a:rPr lang="tr-TR" dirty="0" err="1">
                <a:solidFill>
                  <a:schemeClr val="tx1"/>
                </a:solidFill>
              </a:rPr>
              <a:t>örn</a:t>
            </a:r>
            <a:r>
              <a:rPr lang="tr-TR" dirty="0">
                <a:solidFill>
                  <a:schemeClr val="tx1"/>
                </a:solidFill>
              </a:rPr>
              <a:t>, Bir konuşma yapma) </a:t>
            </a:r>
            <a:r>
              <a:rPr lang="tr-TR" dirty="0" smtClean="0">
                <a:solidFill>
                  <a:schemeClr val="tx1"/>
                </a:solidFill>
              </a:rPr>
              <a:t>vardır.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B. </a:t>
            </a:r>
            <a:r>
              <a:rPr lang="tr-TR" dirty="0">
                <a:solidFill>
                  <a:schemeClr val="tx1"/>
                </a:solidFill>
              </a:rPr>
              <a:t>Kişi, olumsuz olarak değerlendirilebilecek bir şekilde davranmaktan ya da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duyduğuna ilişkin belirtiler göstermekten korkar (küçük düşeceği ya </a:t>
            </a:r>
            <a:r>
              <a:rPr lang="tr-TR" dirty="0" smtClean="0">
                <a:solidFill>
                  <a:schemeClr val="tx1"/>
                </a:solidFill>
              </a:rPr>
              <a:t>da utanç </a:t>
            </a:r>
            <a:r>
              <a:rPr lang="tr-TR" dirty="0">
                <a:solidFill>
                  <a:schemeClr val="tx1"/>
                </a:solidFill>
              </a:rPr>
              <a:t>duyacağı bir biçimde; başkaları tarafından dışlanacağı ya da </a:t>
            </a:r>
            <a:r>
              <a:rPr lang="tr-TR" dirty="0" smtClean="0">
                <a:solidFill>
                  <a:schemeClr val="tx1"/>
                </a:solidFill>
              </a:rPr>
              <a:t>başkalarının kırılmasına </a:t>
            </a:r>
            <a:r>
              <a:rPr lang="tr-TR" dirty="0">
                <a:solidFill>
                  <a:schemeClr val="tx1"/>
                </a:solidFill>
              </a:rPr>
              <a:t>yol açacak bir biçimde).</a:t>
            </a:r>
          </a:p>
          <a:p>
            <a:r>
              <a:rPr lang="tr-TR" dirty="0">
                <a:solidFill>
                  <a:schemeClr val="tx1"/>
                </a:solidFill>
              </a:rPr>
              <a:t>C. Söz konusu toplumsal durumlar, neredeyse her zaman, korku ya da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>
                <a:solidFill>
                  <a:schemeClr val="tx1"/>
                </a:solidFill>
              </a:rPr>
              <a:t>doğurur.</a:t>
            </a:r>
          </a:p>
          <a:p>
            <a:r>
              <a:rPr lang="tr-TR" dirty="0">
                <a:solidFill>
                  <a:schemeClr val="tx1"/>
                </a:solidFill>
              </a:rPr>
              <a:t>D. Söz konusu toplumsal durumlardan kaçınılır ya da yoğun bir korku ya da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ile bunlara katlanılır.</a:t>
            </a:r>
          </a:p>
          <a:p>
            <a:r>
              <a:rPr lang="tr-TR" dirty="0">
                <a:solidFill>
                  <a:schemeClr val="tx1"/>
                </a:solidFill>
              </a:rPr>
              <a:t>E. Duyulan korku ya da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, söz konusu toplumsal ortamlarda çekinilen duruma ve toplumsal-kültürel bağlama göre orantısızdır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F. </a:t>
            </a:r>
            <a:r>
              <a:rPr lang="tr-TR" dirty="0">
                <a:solidFill>
                  <a:schemeClr val="tx1"/>
                </a:solidFill>
              </a:rPr>
              <a:t>Korku,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ya da kaçınma sürekli bir durumdur, 6 ay veya daha uzun </a:t>
            </a:r>
            <a:r>
              <a:rPr lang="tr-TR" dirty="0" smtClean="0">
                <a:solidFill>
                  <a:schemeClr val="tx1"/>
                </a:solidFill>
              </a:rPr>
              <a:t>sürer.</a:t>
            </a:r>
          </a:p>
        </p:txBody>
      </p:sp>
      <p:pic>
        <p:nvPicPr>
          <p:cNvPr id="4" name="3 Resim" descr="muciyor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6286472"/>
            <a:ext cx="571528" cy="571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187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640959" cy="6336704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/>
                </a:solidFill>
              </a:rPr>
              <a:t>Korku,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ya da kaçınma klinik açıdan belirgin bir sıkıntıya ya da toplumsal, işle ilgili alanlarda ya da önemli diğer işlevsellik alanlarında </a:t>
            </a:r>
            <a:r>
              <a:rPr lang="tr-TR" dirty="0" smtClean="0">
                <a:solidFill>
                  <a:schemeClr val="tx1"/>
                </a:solidFill>
              </a:rPr>
              <a:t>düşmeye neden </a:t>
            </a:r>
            <a:r>
              <a:rPr lang="tr-TR" dirty="0">
                <a:solidFill>
                  <a:schemeClr val="tx1"/>
                </a:solidFill>
              </a:rPr>
              <a:t>olur.</a:t>
            </a:r>
          </a:p>
          <a:p>
            <a:r>
              <a:rPr lang="tr-TR" dirty="0">
                <a:solidFill>
                  <a:schemeClr val="tx1"/>
                </a:solidFill>
              </a:rPr>
              <a:t>H. Korku,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ya da kaçınma bir maddenin (</a:t>
            </a:r>
            <a:r>
              <a:rPr lang="tr-TR" dirty="0" err="1">
                <a:solidFill>
                  <a:schemeClr val="tx1"/>
                </a:solidFill>
              </a:rPr>
              <a:t>örn</a:t>
            </a:r>
            <a:r>
              <a:rPr lang="tr-TR" dirty="0">
                <a:solidFill>
                  <a:schemeClr val="tx1"/>
                </a:solidFill>
              </a:rPr>
              <a:t>. Kötüye kullanılabilen </a:t>
            </a:r>
            <a:r>
              <a:rPr lang="tr-TR" dirty="0" smtClean="0">
                <a:solidFill>
                  <a:schemeClr val="tx1"/>
                </a:solidFill>
              </a:rPr>
              <a:t>bir madde</a:t>
            </a:r>
            <a:r>
              <a:rPr lang="tr-TR" dirty="0">
                <a:solidFill>
                  <a:schemeClr val="tx1"/>
                </a:solidFill>
              </a:rPr>
              <a:t>, bir ilaç) ya da başka bir sağlık durumunun fizyoloji ile ilgili </a:t>
            </a:r>
            <a:r>
              <a:rPr lang="tr-TR" dirty="0" smtClean="0">
                <a:solidFill>
                  <a:schemeClr val="tx1"/>
                </a:solidFill>
              </a:rPr>
              <a:t>etkilerine bağlanamaz</a:t>
            </a:r>
            <a:r>
              <a:rPr lang="tr-TR" dirty="0">
                <a:solidFill>
                  <a:schemeClr val="tx1"/>
                </a:solidFill>
              </a:rPr>
              <a:t>.</a:t>
            </a:r>
          </a:p>
          <a:p>
            <a:r>
              <a:rPr lang="tr-TR" dirty="0">
                <a:solidFill>
                  <a:schemeClr val="tx1"/>
                </a:solidFill>
              </a:rPr>
              <a:t>İ. Korku,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ya da kaçınma, panik bozukluğu, beden algısı bozukluğu ya da otizm açılımı kapsamında bozukluk gibi başka bir ruhsal bozuklukla </a:t>
            </a:r>
            <a:r>
              <a:rPr lang="tr-TR" dirty="0" smtClean="0">
                <a:solidFill>
                  <a:schemeClr val="tx1"/>
                </a:solidFill>
              </a:rPr>
              <a:t>daha iyi </a:t>
            </a:r>
            <a:r>
              <a:rPr lang="tr-TR" dirty="0">
                <a:solidFill>
                  <a:schemeClr val="tx1"/>
                </a:solidFill>
              </a:rPr>
              <a:t>açıklanamaz.</a:t>
            </a:r>
          </a:p>
          <a:p>
            <a:r>
              <a:rPr lang="tr-TR" dirty="0">
                <a:solidFill>
                  <a:schemeClr val="tx1"/>
                </a:solidFill>
              </a:rPr>
              <a:t>J. Sağlığı ilgilendiren başka bir durum varsa (</a:t>
            </a:r>
            <a:r>
              <a:rPr lang="tr-TR" dirty="0" err="1">
                <a:solidFill>
                  <a:schemeClr val="tx1"/>
                </a:solidFill>
              </a:rPr>
              <a:t>örn</a:t>
            </a:r>
            <a:r>
              <a:rPr lang="tr-TR" dirty="0">
                <a:solidFill>
                  <a:schemeClr val="tx1"/>
                </a:solidFill>
              </a:rPr>
              <a:t>. Parkinson hastalığı, </a:t>
            </a:r>
            <a:r>
              <a:rPr lang="tr-TR" dirty="0" smtClean="0">
                <a:solidFill>
                  <a:schemeClr val="tx1"/>
                </a:solidFill>
              </a:rPr>
              <a:t>şişmanlık,yanık </a:t>
            </a:r>
            <a:r>
              <a:rPr lang="tr-TR" dirty="0">
                <a:solidFill>
                  <a:schemeClr val="tx1"/>
                </a:solidFill>
              </a:rPr>
              <a:t>ya da yaralanmadan kaynaklanan biçimsel bozukluk), korku,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ya da </a:t>
            </a:r>
            <a:r>
              <a:rPr lang="tr-TR" dirty="0">
                <a:solidFill>
                  <a:schemeClr val="tx1"/>
                </a:solidFill>
              </a:rPr>
              <a:t>kaçınma bu durumla açıkça ilişkisizdir ya da aşırı </a:t>
            </a:r>
            <a:r>
              <a:rPr lang="tr-TR" dirty="0" smtClean="0">
                <a:solidFill>
                  <a:schemeClr val="tx1"/>
                </a:solidFill>
              </a:rPr>
              <a:t>düzeydedir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</p:txBody>
      </p:sp>
      <p:pic>
        <p:nvPicPr>
          <p:cNvPr id="4" name="3 Resim" descr="muciyor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6286472"/>
            <a:ext cx="571528" cy="571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0974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568951" cy="5937523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Sosyal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semptomlarını azaltmak, </a:t>
            </a:r>
            <a:r>
              <a:rPr lang="tr-TR" dirty="0" smtClean="0">
                <a:solidFill>
                  <a:schemeClr val="tx1"/>
                </a:solidFill>
              </a:rPr>
              <a:t>korku ile </a:t>
            </a:r>
            <a:r>
              <a:rPr lang="tr-TR" dirty="0">
                <a:solidFill>
                  <a:schemeClr val="tx1"/>
                </a:solidFill>
              </a:rPr>
              <a:t>ilgili abartılı düşünce ve duyguların kontrolü, korkulan durumlardan </a:t>
            </a:r>
            <a:r>
              <a:rPr lang="tr-TR" dirty="0" err="1">
                <a:solidFill>
                  <a:schemeClr val="tx1"/>
                </a:solidFill>
              </a:rPr>
              <a:t>fobik</a:t>
            </a:r>
            <a:r>
              <a:rPr lang="tr-TR" dirty="0">
                <a:solidFill>
                  <a:schemeClr val="tx1"/>
                </a:solidFill>
              </a:rPr>
              <a:t> kaçınmayı azaltmak, </a:t>
            </a:r>
            <a:r>
              <a:rPr lang="tr-TR" dirty="0" err="1">
                <a:solidFill>
                  <a:schemeClr val="tx1"/>
                </a:solidFill>
              </a:rPr>
              <a:t>anksiyetenin</a:t>
            </a:r>
            <a:r>
              <a:rPr lang="tr-TR" dirty="0">
                <a:solidFill>
                  <a:schemeClr val="tx1"/>
                </a:solidFill>
              </a:rPr>
              <a:t> oluşturduğu fizyolojik ve </a:t>
            </a:r>
            <a:r>
              <a:rPr lang="tr-TR" dirty="0" err="1">
                <a:solidFill>
                  <a:schemeClr val="tx1"/>
                </a:solidFill>
              </a:rPr>
              <a:t>otonomik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belirtileri azaltmak</a:t>
            </a:r>
            <a:r>
              <a:rPr lang="tr-TR" dirty="0">
                <a:solidFill>
                  <a:schemeClr val="tx1"/>
                </a:solidFill>
              </a:rPr>
              <a:t>, yaşam kalitesini iyileştirmek ve </a:t>
            </a:r>
            <a:r>
              <a:rPr lang="tr-TR" dirty="0" err="1" smtClean="0">
                <a:solidFill>
                  <a:schemeClr val="tx1"/>
                </a:solidFill>
              </a:rPr>
              <a:t>komorbid</a:t>
            </a:r>
            <a:r>
              <a:rPr lang="tr-TR" dirty="0" smtClean="0">
                <a:solidFill>
                  <a:schemeClr val="tx1"/>
                </a:solidFill>
              </a:rPr>
              <a:t> durumları </a:t>
            </a:r>
            <a:r>
              <a:rPr lang="tr-TR" dirty="0">
                <a:solidFill>
                  <a:schemeClr val="tx1"/>
                </a:solidFill>
              </a:rPr>
              <a:t>tedavi etmek esastır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Psikoterapi ile birlikte ilaç tedavisi uygulanabilir.</a:t>
            </a:r>
          </a:p>
          <a:p>
            <a:r>
              <a:rPr lang="tr-TR" dirty="0" err="1" smtClean="0">
                <a:solidFill>
                  <a:schemeClr val="tx1"/>
                </a:solidFill>
              </a:rPr>
              <a:t>Propranolol</a:t>
            </a:r>
            <a:r>
              <a:rPr lang="tr-TR" dirty="0" smtClean="0">
                <a:solidFill>
                  <a:schemeClr val="tx1"/>
                </a:solidFill>
              </a:rPr>
              <a:t> sosyal performanslardan önce kullanılabilir.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Şiddetli vakalarda MAO </a:t>
            </a:r>
            <a:r>
              <a:rPr lang="tr-TR" dirty="0" err="1" smtClean="0">
                <a:solidFill>
                  <a:schemeClr val="tx1"/>
                </a:solidFill>
              </a:rPr>
              <a:t>inh</a:t>
            </a:r>
            <a:r>
              <a:rPr lang="tr-TR" dirty="0" smtClean="0">
                <a:solidFill>
                  <a:schemeClr val="tx1"/>
                </a:solidFill>
              </a:rPr>
              <a:t>. Etkili bulunmuştur.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4" name="3 Resim" descr="muciyor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6286472"/>
            <a:ext cx="571528" cy="571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4332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640959" cy="58655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KAYNAKÇA</a:t>
            </a:r>
            <a:endParaRPr lang="tr-TR" sz="3200" b="1" dirty="0" smtClean="0">
              <a:solidFill>
                <a:schemeClr val="tx1"/>
              </a:solidFill>
            </a:endParaRPr>
          </a:p>
          <a:p>
            <a:r>
              <a:rPr lang="tr-TR" dirty="0">
                <a:solidFill>
                  <a:schemeClr val="tx1"/>
                </a:solidFill>
              </a:rPr>
              <a:t>Alçı, Deniz, Orkun Aydın, </a:t>
            </a:r>
            <a:r>
              <a:rPr lang="tr-TR" dirty="0" err="1">
                <a:solidFill>
                  <a:schemeClr val="tx1"/>
                </a:solidFill>
              </a:rPr>
              <a:t>and</a:t>
            </a:r>
            <a:r>
              <a:rPr lang="tr-TR" dirty="0">
                <a:solidFill>
                  <a:schemeClr val="tx1"/>
                </a:solidFill>
              </a:rPr>
              <a:t> Ömer Aydemir. "DSM-5 Yaygın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Bozukluğu için şiddet ölçeği Türkçe formunun güvenilirliği ve geçerliliği." Klinik Psikiyatri Dergisi 22.4 (2019</a:t>
            </a:r>
            <a:r>
              <a:rPr lang="tr-TR" dirty="0" smtClean="0">
                <a:solidFill>
                  <a:schemeClr val="tx1"/>
                </a:solidFill>
              </a:rPr>
              <a:t>).</a:t>
            </a:r>
          </a:p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dsm.psychiatryonline.org/pb-assets/dsm/update/DSM5Update2016.pdf#page=12</a:t>
            </a:r>
            <a:endParaRPr lang="tr-TR" dirty="0" smtClean="0"/>
          </a:p>
          <a:p>
            <a:r>
              <a:rPr lang="tr-TR" dirty="0" err="1">
                <a:solidFill>
                  <a:schemeClr val="tx1"/>
                </a:solidFill>
              </a:rPr>
              <a:t>Karamustafalıoğlu</a:t>
            </a:r>
            <a:r>
              <a:rPr lang="tr-TR" dirty="0">
                <a:solidFill>
                  <a:schemeClr val="tx1"/>
                </a:solidFill>
              </a:rPr>
              <a:t>, Oğuz, </a:t>
            </a:r>
            <a:r>
              <a:rPr lang="tr-TR" dirty="0" err="1">
                <a:solidFill>
                  <a:schemeClr val="tx1"/>
                </a:solidFill>
              </a:rPr>
              <a:t>and</a:t>
            </a:r>
            <a:r>
              <a:rPr lang="tr-TR" dirty="0">
                <a:solidFill>
                  <a:schemeClr val="tx1"/>
                </a:solidFill>
              </a:rPr>
              <a:t> Hüseyin </a:t>
            </a:r>
            <a:r>
              <a:rPr lang="tr-TR" dirty="0" err="1">
                <a:solidFill>
                  <a:schemeClr val="tx1"/>
                </a:solidFill>
              </a:rPr>
              <a:t>Yumrukçal</a:t>
            </a:r>
            <a:r>
              <a:rPr lang="tr-TR" dirty="0">
                <a:solidFill>
                  <a:schemeClr val="tx1"/>
                </a:solidFill>
              </a:rPr>
              <a:t>. "Depresyon ve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bozuklukları." Şişli </a:t>
            </a:r>
            <a:r>
              <a:rPr lang="tr-TR" dirty="0" err="1">
                <a:solidFill>
                  <a:schemeClr val="tx1"/>
                </a:solidFill>
              </a:rPr>
              <a:t>Etfal</a:t>
            </a:r>
            <a:r>
              <a:rPr lang="tr-TR" dirty="0">
                <a:solidFill>
                  <a:schemeClr val="tx1"/>
                </a:solidFill>
              </a:rPr>
              <a:t> Hastanesi Tıp Bülteni 45.2 (</a:t>
            </a:r>
            <a:r>
              <a:rPr lang="tr-TR" dirty="0" smtClean="0">
                <a:solidFill>
                  <a:schemeClr val="tx1"/>
                </a:solidFill>
              </a:rPr>
              <a:t>2015): </a:t>
            </a:r>
            <a:r>
              <a:rPr lang="tr-TR" dirty="0">
                <a:solidFill>
                  <a:schemeClr val="tx1"/>
                </a:solidFill>
              </a:rPr>
              <a:t>65-74.</a:t>
            </a:r>
          </a:p>
        </p:txBody>
      </p:sp>
      <p:pic>
        <p:nvPicPr>
          <p:cNvPr id="4" name="3 Resim" descr="muciyor-ic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6286472"/>
            <a:ext cx="571528" cy="571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812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3929058" y="2786058"/>
            <a:ext cx="4943452" cy="1959698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tr-TR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TEŞEKKÜR EDERİM</a:t>
            </a:r>
            <a:endParaRPr lang="tr-TR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pic>
        <p:nvPicPr>
          <p:cNvPr id="5" name="4 Resim" descr="muciyor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6286472"/>
            <a:ext cx="571528" cy="571528"/>
          </a:xfrm>
          <a:prstGeom prst="rect">
            <a:avLst/>
          </a:prstGeom>
        </p:spPr>
      </p:pic>
      <p:pic>
        <p:nvPicPr>
          <p:cNvPr id="7" name="6 Resim" descr="muciyor-ic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1785926"/>
            <a:ext cx="3714776" cy="3714776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421496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48"/>
          </a:xfrm>
        </p:spPr>
        <p:txBody>
          <a:bodyPr>
            <a:normAutofit/>
          </a:bodyPr>
          <a:lstStyle/>
          <a:p>
            <a:r>
              <a:rPr lang="tr-TR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Anksiyete</a:t>
            </a:r>
            <a:r>
              <a:rPr lang="tr-TR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Bozuklukları</a:t>
            </a:r>
            <a:endParaRPr lang="tr-TR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hoş olmayan özellikleri ile diğer duygulanım şekillerinden ayrılan bir duygulanım şeklidir. Kaygı veya bunaltı olarak da adlandırılır. Fizyolojik olarak çarpıntı, nefes almada zorluk, hızlı </a:t>
            </a:r>
            <a:r>
              <a:rPr lang="tr-TR" dirty="0" smtClean="0">
                <a:solidFill>
                  <a:schemeClr val="tx1"/>
                </a:solidFill>
              </a:rPr>
              <a:t>hızlı nefes </a:t>
            </a:r>
            <a:r>
              <a:rPr lang="tr-TR" dirty="0">
                <a:solidFill>
                  <a:schemeClr val="tx1"/>
                </a:solidFill>
              </a:rPr>
              <a:t>alma, ellerde ve ayaklarda titreme, aşırı terleme gibi belirtilerin yanında psikolojik özellikler olarak sıkıntı, heyecan, aniden çok kötü bir şey olacakmış hissi ve korkusu sayılabilir.</a:t>
            </a:r>
          </a:p>
        </p:txBody>
      </p:sp>
      <p:pic>
        <p:nvPicPr>
          <p:cNvPr id="5" name="4 Resim" descr="muciyor-ic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6286472"/>
            <a:ext cx="571528" cy="571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1526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0" y="357166"/>
            <a:ext cx="7711827" cy="56658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4 Resim" descr="muciyor-ic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6286472"/>
            <a:ext cx="571528" cy="571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7775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 flipV="1">
            <a:off x="457200" y="292609"/>
            <a:ext cx="6491064" cy="4571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251520" y="620688"/>
            <a:ext cx="8028881" cy="5505475"/>
          </a:xfrm>
        </p:spPr>
        <p:txBody>
          <a:bodyPr>
            <a:normAutofit/>
          </a:bodyPr>
          <a:lstStyle/>
          <a:p>
            <a:r>
              <a:rPr lang="tr-TR" dirty="0" err="1" smtClean="0">
                <a:solidFill>
                  <a:schemeClr val="tx1"/>
                </a:solidFill>
              </a:rPr>
              <a:t>Anksiyete</a:t>
            </a:r>
            <a:r>
              <a:rPr lang="tr-TR" dirty="0" smtClean="0">
                <a:solidFill>
                  <a:schemeClr val="tx1"/>
                </a:solidFill>
              </a:rPr>
              <a:t> bozukluklarında genel olarak</a:t>
            </a:r>
            <a:r>
              <a:rPr lang="tr-TR" dirty="0" smtClean="0">
                <a:solidFill>
                  <a:schemeClr val="tx1"/>
                </a:solidFill>
              </a:rPr>
              <a:t>: GABA </a:t>
            </a:r>
            <a:r>
              <a:rPr lang="tr-TR" dirty="0" smtClean="0">
                <a:solidFill>
                  <a:schemeClr val="tx1"/>
                </a:solidFill>
              </a:rPr>
              <a:t>etkinliği azalmış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serotonin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ve </a:t>
            </a:r>
            <a:r>
              <a:rPr lang="tr-TR" dirty="0" err="1" smtClean="0">
                <a:solidFill>
                  <a:schemeClr val="tx1"/>
                </a:solidFill>
              </a:rPr>
              <a:t>nörepinefrin</a:t>
            </a:r>
            <a:r>
              <a:rPr lang="tr-TR" dirty="0" smtClean="0">
                <a:solidFill>
                  <a:schemeClr val="tx1"/>
                </a:solidFill>
              </a:rPr>
              <a:t> etkinliği artmıştır.</a:t>
            </a:r>
          </a:p>
          <a:p>
            <a:endParaRPr lang="tr-TR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tr-TR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Genel semptomlar</a:t>
            </a:r>
            <a:r>
              <a:rPr lang="tr-TR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Titreme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Sırt-baş ağrısı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Solunum zorluğu</a:t>
            </a:r>
          </a:p>
          <a:p>
            <a:r>
              <a:rPr lang="tr-TR" dirty="0" err="1" smtClean="0">
                <a:solidFill>
                  <a:schemeClr val="tx1"/>
                </a:solidFill>
              </a:rPr>
              <a:t>Hiperventilasyon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Otonomik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hiperaktivite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Organik bozukluk olmadan yutkunma </a:t>
            </a:r>
            <a:r>
              <a:rPr lang="tr-TR" dirty="0" smtClean="0">
                <a:solidFill>
                  <a:schemeClr val="tx1"/>
                </a:solidFill>
              </a:rPr>
              <a:t>güçlüğü</a:t>
            </a:r>
            <a:endParaRPr lang="tr-TR" dirty="0" smtClean="0">
              <a:solidFill>
                <a:schemeClr val="tx1"/>
              </a:solidFill>
            </a:endParaRPr>
          </a:p>
        </p:txBody>
      </p:sp>
      <p:pic>
        <p:nvPicPr>
          <p:cNvPr id="5" name="4 Resim" descr="muciyor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6286472"/>
            <a:ext cx="571528" cy="571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1852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251521" y="332656"/>
            <a:ext cx="8028880" cy="5793507"/>
          </a:xfrm>
        </p:spPr>
        <p:txBody>
          <a:bodyPr/>
          <a:lstStyle/>
          <a:p>
            <a:pPr>
              <a:buNone/>
            </a:pPr>
            <a:r>
              <a:rPr lang="tr-TR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SINIFLAMA:</a:t>
            </a:r>
          </a:p>
          <a:p>
            <a:endParaRPr lang="tr-TR" dirty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DSM </a:t>
            </a:r>
            <a:r>
              <a:rPr lang="tr-TR" dirty="0">
                <a:solidFill>
                  <a:schemeClr val="tx1"/>
                </a:solidFill>
              </a:rPr>
              <a:t>IV de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bozuklukları sınıfında yer alan obsesif-</a:t>
            </a:r>
            <a:r>
              <a:rPr lang="tr-TR" dirty="0" err="1">
                <a:solidFill>
                  <a:schemeClr val="tx1"/>
                </a:solidFill>
              </a:rPr>
              <a:t>kompulsif</a:t>
            </a:r>
            <a:r>
              <a:rPr lang="tr-TR" dirty="0">
                <a:solidFill>
                  <a:schemeClr val="tx1"/>
                </a:solidFill>
              </a:rPr>
              <a:t> bozukluk ve </a:t>
            </a:r>
            <a:r>
              <a:rPr lang="tr-TR" dirty="0" smtClean="0">
                <a:solidFill>
                  <a:schemeClr val="tx1"/>
                </a:solidFill>
              </a:rPr>
              <a:t>travma </a:t>
            </a:r>
            <a:r>
              <a:rPr lang="tr-TR" dirty="0">
                <a:solidFill>
                  <a:schemeClr val="tx1"/>
                </a:solidFill>
              </a:rPr>
              <a:t>ile ilişkili </a:t>
            </a:r>
            <a:r>
              <a:rPr lang="tr-TR" dirty="0" err="1">
                <a:solidFill>
                  <a:schemeClr val="tx1"/>
                </a:solidFill>
              </a:rPr>
              <a:t>bozukluklar,DSM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V’te</a:t>
            </a:r>
            <a:r>
              <a:rPr lang="tr-TR" dirty="0">
                <a:solidFill>
                  <a:schemeClr val="tx1"/>
                </a:solidFill>
              </a:rPr>
              <a:t> bu sınıftan çıkarılarak ayrı gruplarda incelenmişlerdir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endParaRPr lang="tr-TR" dirty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Panik bozukluk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Agorafobi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Özgül fobi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Sosyal </a:t>
            </a:r>
            <a:r>
              <a:rPr lang="tr-TR" dirty="0" err="1" smtClean="0">
                <a:solidFill>
                  <a:schemeClr val="tx1"/>
                </a:solidFill>
              </a:rPr>
              <a:t>anksiyete</a:t>
            </a:r>
            <a:r>
              <a:rPr lang="tr-TR" dirty="0" smtClean="0">
                <a:solidFill>
                  <a:schemeClr val="tx1"/>
                </a:solidFill>
              </a:rPr>
              <a:t> bozukluğu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Yaygın </a:t>
            </a:r>
            <a:r>
              <a:rPr lang="tr-TR" dirty="0" err="1" smtClean="0">
                <a:solidFill>
                  <a:schemeClr val="tx1"/>
                </a:solidFill>
              </a:rPr>
              <a:t>anksiyete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bozukluğu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4" name="3 Resim" descr="muciyor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6286472"/>
            <a:ext cx="571528" cy="571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2286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892480" cy="59766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Panik bozukluk: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Yoğun bir korku ve rahatsızlık </a:t>
            </a:r>
            <a:r>
              <a:rPr lang="tr-TR" dirty="0" err="1" smtClean="0">
                <a:solidFill>
                  <a:schemeClr val="tx1"/>
                </a:solidFill>
              </a:rPr>
              <a:t>dönemidir.Bir</a:t>
            </a:r>
            <a:r>
              <a:rPr lang="tr-TR" dirty="0" smtClean="0">
                <a:solidFill>
                  <a:schemeClr val="tx1"/>
                </a:solidFill>
              </a:rPr>
              <a:t> grup belirti ile birden başlayıp 10 dakika da en yüksek düzeye </a:t>
            </a:r>
            <a:r>
              <a:rPr lang="tr-TR" dirty="0" err="1" smtClean="0">
                <a:solidFill>
                  <a:schemeClr val="tx1"/>
                </a:solidFill>
              </a:rPr>
              <a:t>ulaşır.Bu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belirtiler;çarpıntı,terleme,titreme,nefes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darlığı,boğulma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hissi,baygınlık</a:t>
            </a:r>
            <a:r>
              <a:rPr lang="tr-TR" dirty="0" smtClean="0">
                <a:solidFill>
                  <a:schemeClr val="tx1"/>
                </a:solidFill>
              </a:rPr>
              <a:t> hissi ve ölüm korkusu vb.</a:t>
            </a:r>
          </a:p>
          <a:p>
            <a:r>
              <a:rPr lang="tr-TR" dirty="0">
                <a:solidFill>
                  <a:schemeClr val="tx1"/>
                </a:solidFill>
              </a:rPr>
              <a:t>Kendiliğinden panik atakları ile ortaya </a:t>
            </a:r>
            <a:r>
              <a:rPr lang="tr-TR" dirty="0" err="1">
                <a:solidFill>
                  <a:schemeClr val="tx1"/>
                </a:solidFill>
              </a:rPr>
              <a:t>çıkar.Ataklar</a:t>
            </a:r>
            <a:r>
              <a:rPr lang="tr-TR" dirty="0">
                <a:solidFill>
                  <a:schemeClr val="tx1"/>
                </a:solidFill>
              </a:rPr>
              <a:t> haftada 2-3 kez yinelenme </a:t>
            </a:r>
            <a:r>
              <a:rPr lang="tr-TR" dirty="0" smtClean="0">
                <a:solidFill>
                  <a:schemeClr val="tx1"/>
                </a:solidFill>
              </a:rPr>
              <a:t>eğilimindedir.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Panik </a:t>
            </a:r>
            <a:r>
              <a:rPr lang="tr-TR" dirty="0">
                <a:solidFill>
                  <a:schemeClr val="tx1"/>
                </a:solidFill>
              </a:rPr>
              <a:t>bozukluğunun </a:t>
            </a:r>
            <a:r>
              <a:rPr lang="tr-TR" dirty="0" err="1">
                <a:solidFill>
                  <a:schemeClr val="tx1"/>
                </a:solidFill>
              </a:rPr>
              <a:t>fizyopatolojisinde</a:t>
            </a:r>
            <a:r>
              <a:rPr lang="tr-TR" dirty="0">
                <a:solidFill>
                  <a:schemeClr val="tx1"/>
                </a:solidFill>
              </a:rPr>
              <a:t> merkezi sinir sisteminin yanı sıra otonom sinir sistemi de etkilenmiştir. Artmış sempatik </a:t>
            </a:r>
            <a:r>
              <a:rPr lang="tr-TR" dirty="0" err="1">
                <a:solidFill>
                  <a:schemeClr val="tx1"/>
                </a:solidFill>
              </a:rPr>
              <a:t>tonus</a:t>
            </a:r>
            <a:r>
              <a:rPr lang="tr-TR" dirty="0">
                <a:solidFill>
                  <a:schemeClr val="tx1"/>
                </a:solidFill>
              </a:rPr>
              <a:t> ile </a:t>
            </a:r>
            <a:r>
              <a:rPr lang="tr-TR" dirty="0" err="1">
                <a:solidFill>
                  <a:schemeClr val="tx1"/>
                </a:solidFill>
              </a:rPr>
              <a:t>birlikte,orta</a:t>
            </a:r>
            <a:r>
              <a:rPr lang="tr-TR" dirty="0">
                <a:solidFill>
                  <a:schemeClr val="tx1"/>
                </a:solidFill>
              </a:rPr>
              <a:t> şiddette uyaranlara aşırı yanıt söz konusudur.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Tedavide </a:t>
            </a:r>
            <a:r>
              <a:rPr lang="tr-TR" dirty="0" err="1" smtClean="0">
                <a:solidFill>
                  <a:schemeClr val="tx1"/>
                </a:solidFill>
              </a:rPr>
              <a:t>antidepresanlar,anksiyolitikler</a:t>
            </a:r>
            <a:r>
              <a:rPr lang="tr-TR" dirty="0" smtClean="0">
                <a:solidFill>
                  <a:schemeClr val="tx1"/>
                </a:solidFill>
              </a:rPr>
              <a:t> ve psikoterapi kullanılır.</a:t>
            </a:r>
            <a:endParaRPr lang="tr-TR" dirty="0">
              <a:solidFill>
                <a:schemeClr val="tx1"/>
              </a:solidFill>
            </a:endParaRPr>
          </a:p>
          <a:p>
            <a:endParaRPr lang="tr-T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</a:rPr>
              <a:t>  </a:t>
            </a:r>
            <a:endParaRPr lang="tr-TR" sz="2800" b="1" dirty="0"/>
          </a:p>
        </p:txBody>
      </p:sp>
      <p:pic>
        <p:nvPicPr>
          <p:cNvPr id="4" name="3 Resim" descr="muciyor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6286472"/>
            <a:ext cx="571528" cy="571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0836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892480" cy="6120680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Panik bozukluk </a:t>
            </a:r>
            <a:r>
              <a:rPr lang="tr-TR" dirty="0">
                <a:solidFill>
                  <a:schemeClr val="tx1"/>
                </a:solidFill>
              </a:rPr>
              <a:t>psikoterapisi, </a:t>
            </a:r>
            <a:r>
              <a:rPr lang="tr-TR" dirty="0" err="1">
                <a:solidFill>
                  <a:schemeClr val="tx1"/>
                </a:solidFill>
              </a:rPr>
              <a:t>psikoeğitim</a:t>
            </a:r>
            <a:r>
              <a:rPr lang="tr-TR" dirty="0">
                <a:solidFill>
                  <a:schemeClr val="tx1"/>
                </a:solidFill>
              </a:rPr>
              <a:t> ve hastanın yanlış</a:t>
            </a:r>
          </a:p>
          <a:p>
            <a:r>
              <a:rPr lang="tr-TR" dirty="0">
                <a:solidFill>
                  <a:schemeClr val="tx1"/>
                </a:solidFill>
              </a:rPr>
              <a:t>inanışlarının yeniden yapılandırılmasına odaklanmaktadır. Hastaya güvence verilmesi, denetimi ele almasının sağlanması, bedensel belirtileri anlaması, iç ve </a:t>
            </a:r>
            <a:r>
              <a:rPr lang="tr-TR" dirty="0" smtClean="0">
                <a:solidFill>
                  <a:schemeClr val="tx1"/>
                </a:solidFill>
              </a:rPr>
              <a:t>dış uyaranlara </a:t>
            </a:r>
            <a:r>
              <a:rPr lang="tr-TR" dirty="0">
                <a:solidFill>
                  <a:schemeClr val="tx1"/>
                </a:solidFill>
              </a:rPr>
              <a:t>karşı duyarsızlaştırılması gerekir. </a:t>
            </a:r>
            <a:r>
              <a:rPr lang="tr-TR" dirty="0" smtClean="0">
                <a:solidFill>
                  <a:schemeClr val="tx1"/>
                </a:solidFill>
              </a:rPr>
              <a:t>Panik atak </a:t>
            </a:r>
            <a:r>
              <a:rPr lang="tr-TR" dirty="0">
                <a:solidFill>
                  <a:schemeClr val="tx1"/>
                </a:solidFill>
              </a:rPr>
              <a:t>sırasında belirtileri yok eden bir ilacın </a:t>
            </a:r>
            <a:r>
              <a:rPr lang="tr-TR" dirty="0" smtClean="0">
                <a:solidFill>
                  <a:schemeClr val="tx1"/>
                </a:solidFill>
              </a:rPr>
              <a:t>olmadığı vurgulanmalı</a:t>
            </a:r>
            <a:r>
              <a:rPr lang="tr-TR" dirty="0">
                <a:solidFill>
                  <a:schemeClr val="tx1"/>
                </a:solidFill>
              </a:rPr>
              <a:t>, hedefin belirtilerin dindirilmesi ve </a:t>
            </a:r>
            <a:r>
              <a:rPr lang="tr-TR" dirty="0" err="1">
                <a:solidFill>
                  <a:schemeClr val="tx1"/>
                </a:solidFill>
              </a:rPr>
              <a:t>nüksün</a:t>
            </a:r>
            <a:r>
              <a:rPr lang="tr-TR" dirty="0">
                <a:solidFill>
                  <a:schemeClr val="tx1"/>
                </a:solidFill>
              </a:rPr>
              <a:t> önlenmesi olduğu hastaya </a:t>
            </a:r>
            <a:r>
              <a:rPr lang="tr-TR" dirty="0" smtClean="0">
                <a:solidFill>
                  <a:schemeClr val="tx1"/>
                </a:solidFill>
              </a:rPr>
              <a:t>anlatılmalıdır.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>
                <a:solidFill>
                  <a:schemeClr val="tx1"/>
                </a:solidFill>
              </a:rPr>
              <a:t>Panik bozuklukta tedavi düşük doz </a:t>
            </a:r>
            <a:r>
              <a:rPr lang="tr-TR" dirty="0" err="1">
                <a:solidFill>
                  <a:schemeClr val="tx1"/>
                </a:solidFill>
              </a:rPr>
              <a:t>SSRI’larla</a:t>
            </a:r>
            <a:r>
              <a:rPr lang="tr-TR" dirty="0">
                <a:solidFill>
                  <a:schemeClr val="tx1"/>
                </a:solidFill>
              </a:rPr>
              <a:t> başlar. Yanıt alana kadar doz yavaş yavaş arttırılır. Tedavi yaklaşık bir yıldır ve tedavi yavaş yavaş kesilmelidir. </a:t>
            </a:r>
            <a:r>
              <a:rPr lang="tr-TR" dirty="0" err="1">
                <a:solidFill>
                  <a:schemeClr val="tx1"/>
                </a:solidFill>
              </a:rPr>
              <a:t>Benzodiazepinler</a:t>
            </a:r>
            <a:r>
              <a:rPr lang="tr-TR" dirty="0">
                <a:solidFill>
                  <a:schemeClr val="tx1"/>
                </a:solidFill>
              </a:rPr>
              <a:t> ilk tercih olamaz. Sadece </a:t>
            </a:r>
            <a:r>
              <a:rPr lang="tr-TR" dirty="0" smtClean="0">
                <a:solidFill>
                  <a:schemeClr val="tx1"/>
                </a:solidFill>
              </a:rPr>
              <a:t>çok acil </a:t>
            </a:r>
            <a:r>
              <a:rPr lang="tr-TR" dirty="0">
                <a:solidFill>
                  <a:schemeClr val="tx1"/>
                </a:solidFill>
              </a:rPr>
              <a:t>durumlarda (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başlangıçta şiddetliyse,</a:t>
            </a:r>
          </a:p>
          <a:p>
            <a:r>
              <a:rPr lang="tr-TR" dirty="0">
                <a:solidFill>
                  <a:schemeClr val="tx1"/>
                </a:solidFill>
              </a:rPr>
              <a:t>tedavi uyumunun bozulma riski varsa) düşük </a:t>
            </a:r>
            <a:r>
              <a:rPr lang="tr-TR" dirty="0" err="1" smtClean="0">
                <a:solidFill>
                  <a:schemeClr val="tx1"/>
                </a:solidFill>
              </a:rPr>
              <a:t>doz,iki</a:t>
            </a:r>
            <a:r>
              <a:rPr lang="tr-TR" dirty="0" smtClean="0">
                <a:solidFill>
                  <a:schemeClr val="tx1"/>
                </a:solidFill>
              </a:rPr>
              <a:t>-dört </a:t>
            </a:r>
            <a:r>
              <a:rPr lang="tr-TR" dirty="0">
                <a:solidFill>
                  <a:schemeClr val="tx1"/>
                </a:solidFill>
              </a:rPr>
              <a:t>hafta kullanılabilirler</a:t>
            </a:r>
          </a:p>
        </p:txBody>
      </p:sp>
      <p:pic>
        <p:nvPicPr>
          <p:cNvPr id="4" name="3 Resim" descr="muciyor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6286472"/>
            <a:ext cx="571528" cy="571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913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892480" cy="5544616"/>
          </a:xfrm>
        </p:spPr>
        <p:txBody>
          <a:bodyPr/>
          <a:lstStyle/>
          <a:p>
            <a:pPr>
              <a:buNone/>
            </a:pPr>
            <a:r>
              <a:rPr lang="tr-TR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AGORAFOBİ</a:t>
            </a:r>
            <a:r>
              <a:rPr lang="tr-TR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</a:p>
          <a:p>
            <a:r>
              <a:rPr lang="tr-TR" dirty="0">
                <a:solidFill>
                  <a:schemeClr val="tx1"/>
                </a:solidFill>
              </a:rPr>
              <a:t>Agorafobi, tehlike halinde kaçmanın zor olabileceği </a:t>
            </a:r>
            <a:r>
              <a:rPr lang="tr-TR" dirty="0" smtClean="0">
                <a:solidFill>
                  <a:schemeClr val="tx1"/>
                </a:solidFill>
              </a:rPr>
              <a:t>veya yardım </a:t>
            </a:r>
            <a:r>
              <a:rPr lang="tr-TR" dirty="0">
                <a:solidFill>
                  <a:schemeClr val="tx1"/>
                </a:solidFill>
              </a:rPr>
              <a:t>sağlanamayacak yerlerde bulunmaktan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duymaktır. Agorafobi, tek başına evin </a:t>
            </a:r>
            <a:r>
              <a:rPr lang="tr-TR" dirty="0" smtClean="0">
                <a:solidFill>
                  <a:schemeClr val="tx1"/>
                </a:solidFill>
              </a:rPr>
              <a:t>dışında olma</a:t>
            </a:r>
            <a:r>
              <a:rPr lang="tr-TR" dirty="0">
                <a:solidFill>
                  <a:schemeClr val="tx1"/>
                </a:solidFill>
              </a:rPr>
              <a:t>, kalabalık bir ortamda bulunma, sırada bekleme, otobüse binme </a:t>
            </a:r>
            <a:r>
              <a:rPr lang="tr-TR" dirty="0" smtClean="0">
                <a:solidFill>
                  <a:schemeClr val="tx1"/>
                </a:solidFill>
              </a:rPr>
              <a:t>gibi yerlerde yalnız kalmaktan kaçınma davranışı </a:t>
            </a:r>
            <a:r>
              <a:rPr lang="tr-TR" dirty="0" err="1" smtClean="0">
                <a:solidFill>
                  <a:schemeClr val="tx1"/>
                </a:solidFill>
              </a:rPr>
              <a:t>vardır.Genellikle</a:t>
            </a:r>
            <a:r>
              <a:rPr lang="tr-TR" dirty="0" smtClean="0">
                <a:solidFill>
                  <a:schemeClr val="tx1"/>
                </a:solidFill>
              </a:rPr>
              <a:t> panik bozukluğu ile birlikte </a:t>
            </a:r>
            <a:r>
              <a:rPr lang="tr-TR" dirty="0" err="1" smtClean="0">
                <a:solidFill>
                  <a:schemeClr val="tx1"/>
                </a:solidFill>
              </a:rPr>
              <a:t>görülür.Bu</a:t>
            </a:r>
            <a:r>
              <a:rPr lang="tr-TR" dirty="0" smtClean="0">
                <a:solidFill>
                  <a:schemeClr val="tx1"/>
                </a:solidFill>
              </a:rPr>
              <a:t> durumda hasta ortamda panik atağı yaşamaktan korkar.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Tedavi yaklaşımı da panik bozukluğa benzerdir.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4" name="3 Resim" descr="muciyor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6286472"/>
            <a:ext cx="571528" cy="571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6413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www.muciyor.com</a:t>
            </a:r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0" y="116632"/>
            <a:ext cx="9144000" cy="67413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</a:t>
            </a:r>
            <a:r>
              <a:rPr lang="tr-TR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tr-TR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YAYGIN ANKSİYETE BOZUKLUĞU</a:t>
            </a:r>
            <a:r>
              <a:rPr lang="tr-TR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</a:rPr>
              <a:t>  Yaygın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bozukluğu (YAB), kontrol edilemeyen </a:t>
            </a:r>
            <a:r>
              <a:rPr lang="tr-TR" dirty="0" smtClean="0">
                <a:solidFill>
                  <a:schemeClr val="tx1"/>
                </a:solidFill>
              </a:rPr>
              <a:t>aşırı endişe</a:t>
            </a:r>
            <a:r>
              <a:rPr lang="tr-TR" dirty="0">
                <a:solidFill>
                  <a:schemeClr val="tx1"/>
                </a:solidFill>
              </a:rPr>
              <a:t>, kronik kaygı ve gerginlik ile karakterize, kronik ve oldukça yaygın bir </a:t>
            </a:r>
            <a:r>
              <a:rPr lang="tr-TR" dirty="0" smtClean="0">
                <a:solidFill>
                  <a:schemeClr val="tx1"/>
                </a:solidFill>
              </a:rPr>
              <a:t>hastalıktır.En az bir ay süreli kronik yaygın </a:t>
            </a:r>
            <a:r>
              <a:rPr lang="tr-TR" dirty="0" err="1" smtClean="0">
                <a:solidFill>
                  <a:schemeClr val="tx1"/>
                </a:solidFill>
              </a:rPr>
              <a:t>anksiyete</a:t>
            </a:r>
            <a:r>
              <a:rPr lang="tr-TR" dirty="0" smtClean="0">
                <a:solidFill>
                  <a:schemeClr val="tx1"/>
                </a:solidFill>
              </a:rPr>
              <a:t> vardır. </a:t>
            </a:r>
            <a:r>
              <a:rPr lang="tr-TR" dirty="0">
                <a:solidFill>
                  <a:schemeClr val="tx1"/>
                </a:solidFill>
              </a:rPr>
              <a:t>Genellikle YAB, günlük sosyal ve mesleki işlevsellikte önemli bozulmalara neden olan </a:t>
            </a:r>
            <a:r>
              <a:rPr lang="tr-TR" dirty="0" smtClean="0">
                <a:solidFill>
                  <a:schemeClr val="tx1"/>
                </a:solidFill>
              </a:rPr>
              <a:t>bir dizi </a:t>
            </a:r>
            <a:r>
              <a:rPr lang="tr-TR" dirty="0">
                <a:solidFill>
                  <a:schemeClr val="tx1"/>
                </a:solidFill>
              </a:rPr>
              <a:t>fiziksel semptoma eşlik </a:t>
            </a:r>
            <a:r>
              <a:rPr lang="tr-TR" dirty="0" smtClean="0">
                <a:solidFill>
                  <a:schemeClr val="tx1"/>
                </a:solidFill>
              </a:rPr>
              <a:t>eder. </a:t>
            </a:r>
            <a:r>
              <a:rPr lang="tr-TR" dirty="0">
                <a:solidFill>
                  <a:schemeClr val="tx1"/>
                </a:solidFill>
              </a:rPr>
              <a:t>Çeşitli bilişsel ve duygusal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r>
              <a:rPr lang="tr-TR" dirty="0">
                <a:solidFill>
                  <a:schemeClr val="tx1"/>
                </a:solidFill>
              </a:rPr>
              <a:t> belirtilerine ek olarak, sıcak basması, </a:t>
            </a:r>
            <a:r>
              <a:rPr lang="tr-TR" dirty="0" err="1" smtClean="0">
                <a:solidFill>
                  <a:schemeClr val="tx1"/>
                </a:solidFill>
              </a:rPr>
              <a:t>çarpıntı,terleme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ve titreme de dâhil olmak üzere otonom sinir </a:t>
            </a:r>
            <a:r>
              <a:rPr lang="tr-TR" dirty="0" smtClean="0">
                <a:solidFill>
                  <a:schemeClr val="tx1"/>
                </a:solidFill>
              </a:rPr>
              <a:t>sistemi(OSS</a:t>
            </a:r>
            <a:r>
              <a:rPr lang="tr-TR" dirty="0">
                <a:solidFill>
                  <a:schemeClr val="tx1"/>
                </a:solidFill>
              </a:rPr>
              <a:t>) belirtileri ile daha fazla karakterize </a:t>
            </a:r>
            <a:r>
              <a:rPr lang="tr-TR" dirty="0" smtClean="0">
                <a:solidFill>
                  <a:schemeClr val="tx1"/>
                </a:solidFill>
              </a:rPr>
              <a:t>edilir. </a:t>
            </a:r>
            <a:r>
              <a:rPr lang="tr-TR" dirty="0" err="1" smtClean="0">
                <a:solidFill>
                  <a:schemeClr val="tx1"/>
                </a:solidFill>
              </a:rPr>
              <a:t>YAB,hem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toplum hem de sağlık kuruluşlarında sık </a:t>
            </a:r>
            <a:r>
              <a:rPr lang="tr-TR" dirty="0" smtClean="0">
                <a:solidFill>
                  <a:schemeClr val="tx1"/>
                </a:solidFill>
              </a:rPr>
              <a:t>görülür.</a:t>
            </a:r>
          </a:p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Etyopatogenezinde</a:t>
            </a:r>
            <a:r>
              <a:rPr lang="tr-TR" dirty="0">
                <a:solidFill>
                  <a:schemeClr val="tx1"/>
                </a:solidFill>
              </a:rPr>
              <a:t>, biyolojik faktörler, </a:t>
            </a:r>
            <a:r>
              <a:rPr lang="tr-TR" dirty="0" err="1">
                <a:solidFill>
                  <a:schemeClr val="tx1"/>
                </a:solidFill>
              </a:rPr>
              <a:t>nöropsikolojik</a:t>
            </a:r>
            <a:r>
              <a:rPr lang="tr-TR" dirty="0">
                <a:solidFill>
                  <a:schemeClr val="tx1"/>
                </a:solidFill>
              </a:rPr>
              <a:t> faktörler, gelişimsel ve kişilik faktörleri, aşırı endişe verici bilişsel yapılanma gibi</a:t>
            </a:r>
          </a:p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</a:rPr>
              <a:t>faktörler rol almaktadır. Majör depresyon ve diğer </a:t>
            </a:r>
            <a:r>
              <a:rPr lang="tr-TR" dirty="0" err="1">
                <a:solidFill>
                  <a:schemeClr val="tx1"/>
                </a:solidFill>
              </a:rPr>
              <a:t>anksiyete</a:t>
            </a:r>
            <a:endParaRPr lang="tr-T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</a:rPr>
              <a:t>bozuklukları, YAB ile birlikte sık görülen </a:t>
            </a:r>
            <a:r>
              <a:rPr lang="tr-TR" dirty="0" smtClean="0">
                <a:solidFill>
                  <a:schemeClr val="tx1"/>
                </a:solidFill>
              </a:rPr>
              <a:t>hastalıklardır.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</a:rPr>
              <a:t> Tedavide psikoterapi ile birlikte ilaç tedavisi uygulanabilir.</a:t>
            </a:r>
          </a:p>
          <a:p>
            <a:pPr marL="0" indent="0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3 Resim" descr="muciyor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6286472"/>
            <a:ext cx="571528" cy="571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7063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181</TotalTime>
  <Words>1203</Words>
  <Application>Microsoft Office PowerPoint</Application>
  <PresentationFormat>Ekran Gösterisi (4:3)</PresentationFormat>
  <Paragraphs>86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Kaynak</vt:lpstr>
      <vt:lpstr>ANKSİYETE BOZUKLUKLARI VE TEDAVİ YAKLAŞIMLARI</vt:lpstr>
      <vt:lpstr>Anksiyete Bozuklukları</vt:lpstr>
      <vt:lpstr>Slayt 3</vt:lpstr>
      <vt:lpstr> 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TEŞEKKÜR EDERİM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Toshiba</dc:creator>
  <cp:lastModifiedBy>McY</cp:lastModifiedBy>
  <cp:revision>22</cp:revision>
  <dcterms:created xsi:type="dcterms:W3CDTF">2020-01-21T20:27:04Z</dcterms:created>
  <dcterms:modified xsi:type="dcterms:W3CDTF">2022-10-26T23:20:37Z</dcterms:modified>
</cp:coreProperties>
</file>