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57" r:id="rId4"/>
    <p:sldId id="259" r:id="rId5"/>
    <p:sldId id="260" r:id="rId6"/>
    <p:sldId id="261" r:id="rId7"/>
    <p:sldId id="271" r:id="rId8"/>
    <p:sldId id="263" r:id="rId9"/>
    <p:sldId id="264" r:id="rId10"/>
    <p:sldId id="265" r:id="rId11"/>
    <p:sldId id="266" r:id="rId12"/>
    <p:sldId id="267" r:id="rId13"/>
    <p:sldId id="268" r:id="rId14"/>
    <p:sldId id="269" r:id="rId15"/>
    <p:sldId id="270"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D463B-CD3C-4061-A96F-B34A19FA3591}" type="datetimeFigureOut">
              <a:rPr lang="tr-TR" smtClean="0"/>
              <a:t>31.10.2022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92525-880B-46B2-A267-AE2C34489838}"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BDD6F40-ED6D-4A1F-8B12-5E6DCFD289A2}" type="datetime1">
              <a:rPr lang="tr-TR" smtClean="0"/>
              <a:t>31.10.2022</a:t>
            </a:fld>
            <a:endParaRPr lang="tr-TR"/>
          </a:p>
        </p:txBody>
      </p:sp>
      <p:sp>
        <p:nvSpPr>
          <p:cNvPr id="5" name="Footer Placeholder 4"/>
          <p:cNvSpPr>
            <a:spLocks noGrp="1"/>
          </p:cNvSpPr>
          <p:nvPr>
            <p:ph type="ftr" sz="quarter" idx="11"/>
          </p:nvPr>
        </p:nvSpPr>
        <p:spPr/>
        <p:txBody>
          <a:bodyPr/>
          <a:lstStyle/>
          <a:p>
            <a:r>
              <a:rPr lang="tr-TR" smtClean="0"/>
              <a:t>www.muciyor.com</a:t>
            </a:r>
            <a:endParaRPr lang="tr-TR"/>
          </a:p>
        </p:txBody>
      </p:sp>
      <p:sp>
        <p:nvSpPr>
          <p:cNvPr id="6" name="Slide Number Placeholder 5"/>
          <p:cNvSpPr>
            <a:spLocks noGrp="1"/>
          </p:cNvSpPr>
          <p:nvPr>
            <p:ph type="sldNum" sz="quarter" idx="12"/>
          </p:nvPr>
        </p:nvSpPr>
        <p:spPr/>
        <p:txBody>
          <a:bodyPr/>
          <a:lstStyle/>
          <a:p>
            <a:fld id="{2AA72EE2-2092-499F-A295-EB6F7A406C5B}"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2073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7EA68A-14B7-41D9-88EC-34F31002F88D}" type="datetime1">
              <a:rPr lang="tr-TR" smtClean="0"/>
              <a:t>31.10.2022</a:t>
            </a:fld>
            <a:endParaRPr lang="tr-TR"/>
          </a:p>
        </p:txBody>
      </p:sp>
      <p:sp>
        <p:nvSpPr>
          <p:cNvPr id="5" name="Footer Placeholder 4"/>
          <p:cNvSpPr>
            <a:spLocks noGrp="1"/>
          </p:cNvSpPr>
          <p:nvPr>
            <p:ph type="ftr" sz="quarter" idx="11"/>
          </p:nvPr>
        </p:nvSpPr>
        <p:spPr/>
        <p:txBody>
          <a:bodyPr/>
          <a:lstStyle/>
          <a:p>
            <a:r>
              <a:rPr lang="tr-TR" smtClean="0"/>
              <a:t>www.muciyor.com</a:t>
            </a:r>
            <a:endParaRPr lang="tr-TR"/>
          </a:p>
        </p:txBody>
      </p:sp>
      <p:sp>
        <p:nvSpPr>
          <p:cNvPr id="6" name="Slide Number Placeholder 5"/>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161311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2BA70A-5463-4BDA-8713-148F1AAE9258}" type="datetime1">
              <a:rPr lang="tr-TR" smtClean="0"/>
              <a:t>31.10.2022</a:t>
            </a:fld>
            <a:endParaRPr lang="tr-TR"/>
          </a:p>
        </p:txBody>
      </p:sp>
      <p:sp>
        <p:nvSpPr>
          <p:cNvPr id="5" name="Footer Placeholder 4"/>
          <p:cNvSpPr>
            <a:spLocks noGrp="1"/>
          </p:cNvSpPr>
          <p:nvPr>
            <p:ph type="ftr" sz="quarter" idx="11"/>
          </p:nvPr>
        </p:nvSpPr>
        <p:spPr/>
        <p:txBody>
          <a:bodyPr/>
          <a:lstStyle/>
          <a:p>
            <a:r>
              <a:rPr lang="tr-TR" smtClean="0"/>
              <a:t>www.muciyor.com</a:t>
            </a:r>
            <a:endParaRPr lang="tr-TR"/>
          </a:p>
        </p:txBody>
      </p:sp>
      <p:sp>
        <p:nvSpPr>
          <p:cNvPr id="6" name="Slide Number Placeholder 5"/>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137849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62EDB28-8CC5-4B19-8F7D-40A1F8A0A049}" type="datetime1">
              <a:rPr lang="tr-TR" smtClean="0"/>
              <a:t>31.10.2022</a:t>
            </a:fld>
            <a:endParaRPr lang="tr-TR"/>
          </a:p>
        </p:txBody>
      </p:sp>
      <p:sp>
        <p:nvSpPr>
          <p:cNvPr id="5" name="Footer Placeholder 4"/>
          <p:cNvSpPr>
            <a:spLocks noGrp="1"/>
          </p:cNvSpPr>
          <p:nvPr>
            <p:ph type="ftr" sz="quarter" idx="11"/>
          </p:nvPr>
        </p:nvSpPr>
        <p:spPr/>
        <p:txBody>
          <a:bodyPr/>
          <a:lstStyle/>
          <a:p>
            <a:r>
              <a:rPr lang="tr-TR" smtClean="0"/>
              <a:t>www.muciyor.com</a:t>
            </a:r>
            <a:endParaRPr lang="tr-TR"/>
          </a:p>
        </p:txBody>
      </p:sp>
      <p:sp>
        <p:nvSpPr>
          <p:cNvPr id="6" name="Slide Number Placeholder 5"/>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2298096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D6FAF7-905E-474B-8826-4DA1A7A3017C}" type="datetime1">
              <a:rPr lang="tr-TR" smtClean="0"/>
              <a:t>31.10.2022</a:t>
            </a:fld>
            <a:endParaRPr lang="tr-TR"/>
          </a:p>
        </p:txBody>
      </p:sp>
      <p:sp>
        <p:nvSpPr>
          <p:cNvPr id="5" name="Footer Placeholder 4"/>
          <p:cNvSpPr>
            <a:spLocks noGrp="1"/>
          </p:cNvSpPr>
          <p:nvPr>
            <p:ph type="ftr" sz="quarter" idx="11"/>
          </p:nvPr>
        </p:nvSpPr>
        <p:spPr/>
        <p:txBody>
          <a:bodyPr/>
          <a:lstStyle/>
          <a:p>
            <a:r>
              <a:rPr lang="tr-TR" smtClean="0"/>
              <a:t>www.muciyor.com</a:t>
            </a:r>
            <a:endParaRPr lang="tr-TR"/>
          </a:p>
        </p:txBody>
      </p:sp>
      <p:sp>
        <p:nvSpPr>
          <p:cNvPr id="6" name="Slide Number Placeholder 5"/>
          <p:cNvSpPr>
            <a:spLocks noGrp="1"/>
          </p:cNvSpPr>
          <p:nvPr>
            <p:ph type="sldNum" sz="quarter" idx="12"/>
          </p:nvPr>
        </p:nvSpPr>
        <p:spPr/>
        <p:txBody>
          <a:bodyPr/>
          <a:lstStyle/>
          <a:p>
            <a:fld id="{2AA72EE2-2092-499F-A295-EB6F7A406C5B}"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8109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8884B99-005D-49EF-892E-40528047CE93}" type="datetime1">
              <a:rPr lang="tr-TR" smtClean="0"/>
              <a:t>31.10.2022</a:t>
            </a:fld>
            <a:endParaRPr lang="tr-TR"/>
          </a:p>
        </p:txBody>
      </p:sp>
      <p:sp>
        <p:nvSpPr>
          <p:cNvPr id="6" name="Footer Placeholder 5"/>
          <p:cNvSpPr>
            <a:spLocks noGrp="1"/>
          </p:cNvSpPr>
          <p:nvPr>
            <p:ph type="ftr" sz="quarter" idx="11"/>
          </p:nvPr>
        </p:nvSpPr>
        <p:spPr/>
        <p:txBody>
          <a:bodyPr/>
          <a:lstStyle/>
          <a:p>
            <a:r>
              <a:rPr lang="tr-TR" smtClean="0"/>
              <a:t>www.muciyor.com</a:t>
            </a:r>
            <a:endParaRPr lang="tr-TR"/>
          </a:p>
        </p:txBody>
      </p:sp>
      <p:sp>
        <p:nvSpPr>
          <p:cNvPr id="7" name="Slide Number Placeholder 6"/>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301345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F8FD218-A8A2-467C-9DD9-CD129DFB53B0}" type="datetime1">
              <a:rPr lang="tr-TR" smtClean="0"/>
              <a:t>31.10.2022</a:t>
            </a:fld>
            <a:endParaRPr lang="tr-TR"/>
          </a:p>
        </p:txBody>
      </p:sp>
      <p:sp>
        <p:nvSpPr>
          <p:cNvPr id="8" name="Footer Placeholder 7"/>
          <p:cNvSpPr>
            <a:spLocks noGrp="1"/>
          </p:cNvSpPr>
          <p:nvPr>
            <p:ph type="ftr" sz="quarter" idx="11"/>
          </p:nvPr>
        </p:nvSpPr>
        <p:spPr/>
        <p:txBody>
          <a:bodyPr/>
          <a:lstStyle/>
          <a:p>
            <a:r>
              <a:rPr lang="tr-TR" smtClean="0"/>
              <a:t>www.muciyor.com</a:t>
            </a:r>
            <a:endParaRPr lang="tr-TR"/>
          </a:p>
        </p:txBody>
      </p:sp>
      <p:sp>
        <p:nvSpPr>
          <p:cNvPr id="9" name="Slide Number Placeholder 8"/>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2377148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4C69EF7-0BA0-4100-A3B1-AC813113D945}" type="datetime1">
              <a:rPr lang="tr-TR" smtClean="0"/>
              <a:t>31.10.2022</a:t>
            </a:fld>
            <a:endParaRPr lang="tr-TR"/>
          </a:p>
        </p:txBody>
      </p:sp>
      <p:sp>
        <p:nvSpPr>
          <p:cNvPr id="4" name="Footer Placeholder 3"/>
          <p:cNvSpPr>
            <a:spLocks noGrp="1"/>
          </p:cNvSpPr>
          <p:nvPr>
            <p:ph type="ftr" sz="quarter" idx="11"/>
          </p:nvPr>
        </p:nvSpPr>
        <p:spPr/>
        <p:txBody>
          <a:bodyPr/>
          <a:lstStyle/>
          <a:p>
            <a:r>
              <a:rPr lang="tr-TR" smtClean="0"/>
              <a:t>www.muciyor.com</a:t>
            </a:r>
            <a:endParaRPr lang="tr-TR"/>
          </a:p>
        </p:txBody>
      </p:sp>
      <p:sp>
        <p:nvSpPr>
          <p:cNvPr id="5" name="Slide Number Placeholder 4"/>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24996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10D5669-295A-48BA-9F1C-0FB60DDD3F16}" type="datetime1">
              <a:rPr lang="tr-TR" smtClean="0"/>
              <a:t>31.10.2022</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www.muciyor.com</a:t>
            </a:r>
            <a:endParaRPr lang="tr-TR"/>
          </a:p>
        </p:txBody>
      </p:sp>
      <p:sp>
        <p:nvSpPr>
          <p:cNvPr id="9" name="Slide Number Placeholder 8"/>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223373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8CE69E7-A831-4C88-9978-57244EF8431D}" type="datetime1">
              <a:rPr lang="tr-TR" smtClean="0"/>
              <a:t>31.10.2022</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tr-TR" smtClean="0"/>
              <a:t>www.muciyor.com</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2204351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AFF06B-35FB-40CB-9459-D41D73E963C0}" type="datetime1">
              <a:rPr lang="tr-TR" smtClean="0"/>
              <a:t>31.10.2022</a:t>
            </a:fld>
            <a:endParaRPr lang="tr-TR"/>
          </a:p>
        </p:txBody>
      </p:sp>
      <p:sp>
        <p:nvSpPr>
          <p:cNvPr id="6" name="Footer Placeholder 5"/>
          <p:cNvSpPr>
            <a:spLocks noGrp="1"/>
          </p:cNvSpPr>
          <p:nvPr>
            <p:ph type="ftr" sz="quarter" idx="11"/>
          </p:nvPr>
        </p:nvSpPr>
        <p:spPr/>
        <p:txBody>
          <a:bodyPr/>
          <a:lstStyle/>
          <a:p>
            <a:r>
              <a:rPr lang="tr-TR" smtClean="0"/>
              <a:t>www.muciyor.com</a:t>
            </a:r>
            <a:endParaRPr lang="tr-TR"/>
          </a:p>
        </p:txBody>
      </p:sp>
      <p:sp>
        <p:nvSpPr>
          <p:cNvPr id="7" name="Slide Number Placeholder 6"/>
          <p:cNvSpPr>
            <a:spLocks noGrp="1"/>
          </p:cNvSpPr>
          <p:nvPr>
            <p:ph type="sldNum" sz="quarter" idx="12"/>
          </p:nvPr>
        </p:nvSpPr>
        <p:spPr/>
        <p:txBody>
          <a:bodyPr/>
          <a:lstStyle/>
          <a:p>
            <a:fld id="{2AA72EE2-2092-499F-A295-EB6F7A406C5B}" type="slidenum">
              <a:rPr lang="tr-TR" smtClean="0"/>
              <a:pPr/>
              <a:t>‹#›</a:t>
            </a:fld>
            <a:endParaRPr lang="tr-TR"/>
          </a:p>
        </p:txBody>
      </p:sp>
    </p:spTree>
    <p:extLst>
      <p:ext uri="{BB962C8B-B14F-4D97-AF65-F5344CB8AC3E}">
        <p14:creationId xmlns:p14="http://schemas.microsoft.com/office/powerpoint/2010/main" xmlns="" val="33675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6E82C23-9C10-4DD4-8441-4D841871BFB0}" type="datetime1">
              <a:rPr lang="tr-TR" smtClean="0"/>
              <a:t>31.10.2022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smtClean="0"/>
              <a:t>www.muciyor.com</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AA72EE2-2092-499F-A295-EB6F7A406C5B}"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50047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smtClean="0"/>
              <a:t>www.muciyor.com</a:t>
            </a:r>
            <a:endParaRPr lang="tr-TR"/>
          </a:p>
        </p:txBody>
      </p:sp>
      <p:sp>
        <p:nvSpPr>
          <p:cNvPr id="9" name="Başlık 1"/>
          <p:cNvSpPr txBox="1">
            <a:spLocks/>
          </p:cNvSpPr>
          <p:nvPr/>
        </p:nvSpPr>
        <p:spPr>
          <a:xfrm>
            <a:off x="3436040" y="3052471"/>
            <a:ext cx="5117117" cy="1285884"/>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tr-TR" sz="8000" b="1" i="0" u="none" strike="noStrike" kern="1200" cap="none" spc="-5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j-lt"/>
                <a:ea typeface="+mj-ea"/>
                <a:cs typeface="+mj-cs"/>
              </a:rPr>
              <a:t>AGORAFOBİ</a:t>
            </a:r>
            <a:endParaRPr kumimoji="0" lang="tr-TR" sz="8000" b="1" i="0" u="none" strike="noStrike" kern="1200" cap="none" spc="-5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j-lt"/>
              <a:ea typeface="+mj-ea"/>
              <a:cs typeface="+mj-cs"/>
            </a:endParaRPr>
          </a:p>
        </p:txBody>
      </p:sp>
      <p:sp>
        <p:nvSpPr>
          <p:cNvPr id="10" name="2 Alt Başlık"/>
          <p:cNvSpPr>
            <a:spLocks noGrp="1"/>
          </p:cNvSpPr>
          <p:nvPr>
            <p:ph type="subTitle" idx="1"/>
          </p:nvPr>
        </p:nvSpPr>
        <p:spPr>
          <a:xfrm>
            <a:off x="4673967" y="4481231"/>
            <a:ext cx="2472421" cy="642942"/>
          </a:xfrm>
        </p:spPr>
        <p:txBody>
          <a:bodyPr anchor="ctr">
            <a:normAutofit/>
          </a:bodyPr>
          <a:lstStyle/>
          <a:p>
            <a:pPr algn="l"/>
            <a:r>
              <a:rPr lang="tr-TR" sz="4000"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MuCiYOR</a:t>
            </a:r>
            <a:endParaRPr lang="tr-TR"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pic>
        <p:nvPicPr>
          <p:cNvPr id="11" name="10 Resim" descr="muciyor-icon.png"/>
          <p:cNvPicPr>
            <a:picLocks noChangeAspect="1"/>
          </p:cNvPicPr>
          <p:nvPr/>
        </p:nvPicPr>
        <p:blipFill>
          <a:blip r:embed="rId2" cstate="print"/>
          <a:stretch>
            <a:fillRect/>
          </a:stretch>
        </p:blipFill>
        <p:spPr>
          <a:xfrm>
            <a:off x="4224255" y="231656"/>
            <a:ext cx="3274926" cy="3274926"/>
          </a:xfrm>
          <a:prstGeom prst="rect">
            <a:avLst/>
          </a:prstGeom>
        </p:spPr>
      </p:pic>
      <p:pic>
        <p:nvPicPr>
          <p:cNvPr id="12" name="11 Resim" descr="muciyor-icon.png"/>
          <p:cNvPicPr>
            <a:picLocks noChangeAspect="1"/>
          </p:cNvPicPr>
          <p:nvPr/>
        </p:nvPicPr>
        <p:blipFill>
          <a:blip r:embed="rId3" cstate="print"/>
          <a:stretch>
            <a:fillRect/>
          </a:stretch>
        </p:blipFill>
        <p:spPr>
          <a:xfrm>
            <a:off x="5144379" y="6457071"/>
            <a:ext cx="400929" cy="400929"/>
          </a:xfrm>
          <a:prstGeom prst="rect">
            <a:avLst/>
          </a:prstGeom>
        </p:spPr>
      </p:pic>
      <p:pic>
        <p:nvPicPr>
          <p:cNvPr id="13" name="12 Resim" descr="muciyor-icon.png"/>
          <p:cNvPicPr>
            <a:picLocks noChangeAspect="1"/>
          </p:cNvPicPr>
          <p:nvPr/>
        </p:nvPicPr>
        <p:blipFill>
          <a:blip r:embed="rId3"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756304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TEDAVİ </a:t>
            </a:r>
            <a:br>
              <a:rPr lang="tr-TR" dirty="0" smtClean="0"/>
            </a:br>
            <a:r>
              <a:rPr lang="tr-TR" dirty="0" err="1" smtClean="0"/>
              <a:t>Farmokoterapi</a:t>
            </a:r>
            <a:endParaRPr lang="tr-TR" dirty="0"/>
          </a:p>
        </p:txBody>
      </p:sp>
      <p:sp>
        <p:nvSpPr>
          <p:cNvPr id="3" name="İçerik Yer Tutucusu 2"/>
          <p:cNvSpPr>
            <a:spLocks noGrp="1"/>
          </p:cNvSpPr>
          <p:nvPr>
            <p:ph idx="1"/>
          </p:nvPr>
        </p:nvSpPr>
        <p:spPr/>
        <p:txBody>
          <a:bodyPr/>
          <a:lstStyle/>
          <a:p>
            <a:r>
              <a:rPr lang="tr-TR" sz="3200" dirty="0" err="1" smtClean="0"/>
              <a:t>Benzodiazepinler</a:t>
            </a:r>
            <a:r>
              <a:rPr lang="tr-TR" sz="3200" dirty="0" smtClean="0"/>
              <a:t>; Paniğe karşı en hızla etki eden ilaçlardır. Bazı hastalar, bunları </a:t>
            </a:r>
            <a:r>
              <a:rPr lang="tr-TR" sz="3200" dirty="0" err="1" smtClean="0"/>
              <a:t>fobik</a:t>
            </a:r>
            <a:r>
              <a:rPr lang="tr-TR" sz="3200" dirty="0" smtClean="0"/>
              <a:t> uyaranla karşılaşınca yani gerektikçe kullanırlar.  </a:t>
            </a:r>
            <a:r>
              <a:rPr lang="tr-TR" sz="3200" dirty="0" err="1" smtClean="0"/>
              <a:t>Alprazolam</a:t>
            </a:r>
            <a:r>
              <a:rPr lang="tr-TR" sz="3200" dirty="0" smtClean="0"/>
              <a:t> ve </a:t>
            </a:r>
            <a:r>
              <a:rPr lang="tr-TR" sz="3200" dirty="0" err="1" smtClean="0"/>
              <a:t>lorazepam</a:t>
            </a:r>
            <a:r>
              <a:rPr lang="tr-TR" sz="3200" dirty="0" smtClean="0"/>
              <a:t> en sık reçete edilen </a:t>
            </a:r>
            <a:r>
              <a:rPr lang="tr-TR" sz="3200" dirty="0" err="1" smtClean="0"/>
              <a:t>benzodiazepinlerdir</a:t>
            </a:r>
            <a:r>
              <a:rPr lang="tr-TR" sz="3200" dirty="0" smtClean="0"/>
              <a:t>. </a:t>
            </a:r>
            <a:r>
              <a:rPr lang="tr-TR" sz="3200" dirty="0" err="1" smtClean="0"/>
              <a:t>Klonazepamın</a:t>
            </a:r>
            <a:r>
              <a:rPr lang="tr-TR" sz="3200" dirty="0" smtClean="0"/>
              <a:t> da etkili olduğu gösterilmiştir. En sık yan etkileri ; hafif derecede  baş dönmesi ve </a:t>
            </a:r>
            <a:r>
              <a:rPr lang="tr-TR" sz="3200" dirty="0" err="1" smtClean="0"/>
              <a:t>sedasyondur</a:t>
            </a:r>
            <a:r>
              <a:rPr lang="tr-TR" sz="3200" dirty="0" smtClean="0"/>
              <a:t>. Alkol ve madde kullanımı öyküsü var ise </a:t>
            </a:r>
            <a:r>
              <a:rPr lang="tr-TR" sz="3200" dirty="0" err="1" smtClean="0"/>
              <a:t>benzodiazepinlerden</a:t>
            </a:r>
            <a:r>
              <a:rPr lang="tr-TR" sz="3200" dirty="0" smtClean="0"/>
              <a:t> kaçınılmalıdır. </a:t>
            </a:r>
          </a:p>
          <a:p>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250109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smtClean="0"/>
              <a:t>SSRI; </a:t>
            </a:r>
            <a:r>
              <a:rPr lang="tr-TR" sz="2800" dirty="0" err="1" smtClean="0"/>
              <a:t>SSRI’ların</a:t>
            </a:r>
            <a:r>
              <a:rPr lang="tr-TR" sz="2800" dirty="0" smtClean="0"/>
              <a:t>  agorafobi dahil </a:t>
            </a:r>
            <a:r>
              <a:rPr lang="tr-TR" sz="2800" dirty="0" err="1" smtClean="0"/>
              <a:t>oek</a:t>
            </a:r>
            <a:r>
              <a:rPr lang="tr-TR" sz="2800" dirty="0" smtClean="0"/>
              <a:t> çok kaygı türlerinde yinelemeyi azalttığı ya da engellediği gösterilmiştir.  Etkin dozları  genellikle depresyon tedavisiyle aynıdır. Başlıca üstünlükleri aşırı dozlarda güvenlik profillerinin  ve yan etkilerine toleransın daha iyi olmasıdır. Çoğu </a:t>
            </a:r>
            <a:r>
              <a:rPr lang="tr-TR" sz="2800" dirty="0" err="1" smtClean="0"/>
              <a:t>SSRI’ların</a:t>
            </a:r>
            <a:r>
              <a:rPr lang="tr-TR" sz="2800" dirty="0" smtClean="0"/>
              <a:t>  ortak yan etkileri  uyku bozukluğu , </a:t>
            </a:r>
            <a:r>
              <a:rPr lang="tr-TR" sz="2800" dirty="0" err="1" smtClean="0"/>
              <a:t>uyuşukluk,sersemlik</a:t>
            </a:r>
            <a:r>
              <a:rPr lang="tr-TR" sz="2800" dirty="0" smtClean="0"/>
              <a:t>, bulantı ve ishaldir. </a:t>
            </a:r>
            <a:endParaRPr lang="tr-TR" sz="28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496385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63826" y="649357"/>
            <a:ext cx="11078817" cy="5219631"/>
          </a:xfrm>
        </p:spPr>
        <p:txBody>
          <a:bodyPr>
            <a:normAutofit/>
          </a:bodyPr>
          <a:lstStyle/>
          <a:p>
            <a:r>
              <a:rPr lang="tr-TR" sz="3200" dirty="0" err="1" smtClean="0"/>
              <a:t>Trisiklik</a:t>
            </a:r>
            <a:r>
              <a:rPr lang="tr-TR" sz="3200" dirty="0" smtClean="0"/>
              <a:t> ve </a:t>
            </a:r>
            <a:r>
              <a:rPr lang="tr-TR" sz="3200" dirty="0" err="1" smtClean="0"/>
              <a:t>Tetrasiklik</a:t>
            </a:r>
            <a:r>
              <a:rPr lang="tr-TR" sz="3200" dirty="0" smtClean="0"/>
              <a:t> ilaçlar;  İlk tercih edilen ilaçlar SSRI olmasına rağmen, </a:t>
            </a:r>
            <a:r>
              <a:rPr lang="tr-TR" sz="3200" dirty="0" err="1" smtClean="0"/>
              <a:t>trisiklik</a:t>
            </a:r>
            <a:r>
              <a:rPr lang="tr-TR" sz="3200" dirty="0" smtClean="0"/>
              <a:t> ilaçlardan olan </a:t>
            </a:r>
            <a:r>
              <a:rPr lang="tr-TR" sz="3200" dirty="0" err="1" smtClean="0"/>
              <a:t>klomipramin</a:t>
            </a:r>
            <a:r>
              <a:rPr lang="tr-TR" sz="3200" dirty="0" smtClean="0"/>
              <a:t> ve </a:t>
            </a:r>
            <a:r>
              <a:rPr lang="tr-TR" sz="3200" dirty="0" err="1" smtClean="0"/>
              <a:t>imipramin</a:t>
            </a:r>
            <a:r>
              <a:rPr lang="tr-TR" sz="3200" dirty="0"/>
              <a:t> </a:t>
            </a:r>
            <a:r>
              <a:rPr lang="tr-TR" sz="3200" dirty="0" smtClean="0"/>
              <a:t>bu bozuklukların tedavisinde en etkili ilaçlardır. Aşırı uyarılmadan (</a:t>
            </a:r>
            <a:r>
              <a:rPr lang="tr-TR" sz="3200" dirty="0" err="1" smtClean="0"/>
              <a:t>jitterines</a:t>
            </a:r>
            <a:r>
              <a:rPr lang="tr-TR" sz="3200" dirty="0" smtClean="0"/>
              <a:t> sendromu) kaçınmak için dozların yavaşça yükseltilerek titre edilmesi gerekir ve tam klinik yarar için  tam dozlar gerekir ve bu dozlara 8-12 haftaya kadar ulaşılamayabilir. </a:t>
            </a:r>
            <a:endParaRPr lang="tr-TR" sz="32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471614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PSİKOTERAPİ</a:t>
            </a:r>
            <a:br>
              <a:rPr lang="tr-TR" dirty="0" smtClean="0"/>
            </a:br>
            <a:r>
              <a:rPr lang="tr-TR" dirty="0" smtClean="0"/>
              <a:t>Destekleyici Psikoterapi</a:t>
            </a:r>
            <a:endParaRPr lang="tr-TR" dirty="0"/>
          </a:p>
        </p:txBody>
      </p:sp>
      <p:sp>
        <p:nvSpPr>
          <p:cNvPr id="3" name="İçerik Yer Tutucusu 2"/>
          <p:cNvSpPr>
            <a:spLocks noGrp="1"/>
          </p:cNvSpPr>
          <p:nvPr>
            <p:ph idx="1"/>
          </p:nvPr>
        </p:nvSpPr>
        <p:spPr/>
        <p:txBody>
          <a:bodyPr>
            <a:normAutofit/>
          </a:bodyPr>
          <a:lstStyle/>
          <a:p>
            <a:r>
              <a:rPr lang="tr-TR" sz="3600" dirty="0" smtClean="0"/>
              <a:t>Destekleyici psikoterapi , uyumlu başa çıkmanın desteklenmesi için </a:t>
            </a:r>
            <a:r>
              <a:rPr lang="tr-TR" sz="3600" dirty="0" err="1" smtClean="0"/>
              <a:t>psikodinamik</a:t>
            </a:r>
            <a:r>
              <a:rPr lang="tr-TR" sz="3600" dirty="0" smtClean="0"/>
              <a:t> kavramların ve </a:t>
            </a:r>
            <a:r>
              <a:rPr lang="tr-TR" sz="3600" dirty="0" err="1" smtClean="0"/>
              <a:t>terapötik</a:t>
            </a:r>
            <a:r>
              <a:rPr lang="tr-TR" sz="3600" dirty="0" smtClean="0"/>
              <a:t>  işbirliğinin kullanımını kapsar. Uyumlu savunmalar cesaretlendirilmeli, güçlendirilmeli ve uyumsuz olanlar vazgeçirilmelidir. Terapist gerçeğin değerlendirilmesine destek verir ve davranışla ilgili önerilerde bulabilir. </a:t>
            </a:r>
            <a:endParaRPr lang="tr-TR" sz="36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540453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Davranışçı Terapi</a:t>
            </a:r>
            <a:endParaRPr lang="tr-TR" dirty="0"/>
          </a:p>
        </p:txBody>
      </p:sp>
      <p:sp>
        <p:nvSpPr>
          <p:cNvPr id="3" name="İçerik Yer Tutucusu 2"/>
          <p:cNvSpPr>
            <a:spLocks noGrp="1"/>
          </p:cNvSpPr>
          <p:nvPr>
            <p:ph idx="1"/>
          </p:nvPr>
        </p:nvSpPr>
        <p:spPr/>
        <p:txBody>
          <a:bodyPr>
            <a:normAutofit lnSpcReduction="10000"/>
          </a:bodyPr>
          <a:lstStyle/>
          <a:p>
            <a:r>
              <a:rPr lang="tr-TR" sz="3600" dirty="0" smtClean="0"/>
              <a:t>Davranışçı terapide, başlıca varsayım altta yatan nedenlere psikolojik </a:t>
            </a:r>
            <a:r>
              <a:rPr lang="tr-TR" sz="3600" dirty="0" err="1" smtClean="0"/>
              <a:t>içgörü</a:t>
            </a:r>
            <a:r>
              <a:rPr lang="tr-TR" sz="3600" dirty="0" smtClean="0"/>
              <a:t> geliştirmeksizin , değişimin ortaya çıkabileceğidir. Teknikler olumlu ve olumsuz pekiştirme, sistematik duyarsızlaştırma, taşırma( </a:t>
            </a:r>
            <a:r>
              <a:rPr lang="tr-TR" sz="3600" dirty="0" err="1" smtClean="0"/>
              <a:t>flooding</a:t>
            </a:r>
            <a:r>
              <a:rPr lang="tr-TR" sz="3600" dirty="0" smtClean="0"/>
              <a:t>) , yükleme (</a:t>
            </a:r>
            <a:r>
              <a:rPr lang="tr-TR" sz="3600" dirty="0" err="1" smtClean="0"/>
              <a:t>implosion</a:t>
            </a:r>
            <a:r>
              <a:rPr lang="tr-TR" sz="3600" dirty="0" smtClean="0"/>
              <a:t>), dereceli maruz bırakma, tepki önleme, düşünce durdurma, gevşeme teknikleri, panik kontrol terapisi, kendini izleme ve hipnozdur.</a:t>
            </a:r>
          </a:p>
          <a:p>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1887192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Bilişsel Terapi</a:t>
            </a:r>
            <a:endParaRPr lang="tr-TR" dirty="0"/>
          </a:p>
        </p:txBody>
      </p:sp>
      <p:sp>
        <p:nvSpPr>
          <p:cNvPr id="3" name="İçerik Yer Tutucusu 2"/>
          <p:cNvSpPr>
            <a:spLocks noGrp="1"/>
          </p:cNvSpPr>
          <p:nvPr>
            <p:ph idx="1"/>
          </p:nvPr>
        </p:nvSpPr>
        <p:spPr>
          <a:xfrm>
            <a:off x="1097280" y="1858986"/>
            <a:ext cx="10058400" cy="4023360"/>
          </a:xfrm>
        </p:spPr>
        <p:txBody>
          <a:bodyPr>
            <a:normAutofit/>
          </a:bodyPr>
          <a:lstStyle/>
          <a:p>
            <a:r>
              <a:rPr lang="tr-TR" sz="3600" dirty="0" smtClean="0"/>
              <a:t>Uyumsuz davranışlar, kişilerin kendilerini ve diğer kişilerin onları nasıl algıladıklarına ilişkin bozukluğa bağlı öncül düşüncelere dayanır. Tedavi kısa süreli ve etkileşimlidir.  Seanslar arasında yapılmak üzere , bozuk varsayım  ve bilişleri düzeltmeye odaklı ev ödevleri ve görevler verilir. </a:t>
            </a:r>
            <a:endParaRPr lang="tr-TR" sz="36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3648505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KAPLAN&amp;SADOCK PSİKİYATRİ DAVRANIŞ BİLİMLERİ/KLİNİK PSİKİYATRİ 2016</a:t>
            </a:r>
          </a:p>
          <a:p>
            <a:r>
              <a:rPr lang="tr-TR" dirty="0" err="1" smtClean="0"/>
              <a:t>Prof</a:t>
            </a:r>
            <a:r>
              <a:rPr lang="tr-TR" dirty="0" smtClean="0"/>
              <a:t> </a:t>
            </a:r>
            <a:r>
              <a:rPr lang="tr-TR" dirty="0" err="1" smtClean="0"/>
              <a:t>Dr.M</a:t>
            </a:r>
            <a:r>
              <a:rPr lang="tr-TR" dirty="0" smtClean="0"/>
              <a:t>. Orhan ÖZTÜRK, Prof. Dr. </a:t>
            </a:r>
            <a:r>
              <a:rPr lang="tr-TR" dirty="0" err="1" smtClean="0"/>
              <a:t>N.Aylin</a:t>
            </a:r>
            <a:r>
              <a:rPr lang="tr-TR" dirty="0" smtClean="0"/>
              <a:t> Uluşahin / Ruh sağlığı ve Bozuklukları 2016 </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621481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dirty="0" smtClean="0">
                <a:solidFill>
                  <a:schemeClr val="bg1"/>
                </a:solidFill>
              </a:rPr>
              <a:t>www.</a:t>
            </a:r>
            <a:r>
              <a:rPr lang="tr-TR" dirty="0" err="1" smtClean="0">
                <a:solidFill>
                  <a:schemeClr val="bg1"/>
                </a:solidFill>
              </a:rPr>
              <a:t>muciyor</a:t>
            </a:r>
            <a:r>
              <a:rPr lang="tr-TR" dirty="0" smtClean="0">
                <a:solidFill>
                  <a:schemeClr val="bg1"/>
                </a:solidFill>
              </a:rPr>
              <a:t>.com</a:t>
            </a:r>
            <a:endParaRPr lang="tr-TR" dirty="0">
              <a:solidFill>
                <a:schemeClr val="bg1"/>
              </a:solidFill>
            </a:endParaRPr>
          </a:p>
        </p:txBody>
      </p:sp>
      <p:sp>
        <p:nvSpPr>
          <p:cNvPr id="5" name="Başlık 2"/>
          <p:cNvSpPr>
            <a:spLocks noGrp="1"/>
          </p:cNvSpPr>
          <p:nvPr>
            <p:ph type="title"/>
          </p:nvPr>
        </p:nvSpPr>
        <p:spPr>
          <a:xfrm>
            <a:off x="5613005" y="2771332"/>
            <a:ext cx="4839284" cy="2250830"/>
          </a:xfrm>
          <a:effectLst>
            <a:outerShdw blurRad="76200" dir="18900000" sy="23000" kx="-1200000" algn="bl" rotWithShape="0">
              <a:prstClr val="black">
                <a:alpha val="20000"/>
              </a:prstClr>
            </a:outerShdw>
          </a:effectLst>
        </p:spPr>
        <p:txBody>
          <a:bodyPr>
            <a:noAutofit/>
          </a:bodyPr>
          <a:lstStyle/>
          <a:p>
            <a:pPr algn="ctr"/>
            <a:r>
              <a:rPr lang="tr-TR" sz="8000" b="1"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60007" dist="200025" dir="15000000" sy="30000" kx="-1800000" algn="bl" rotWithShape="0">
                    <a:prstClr val="black">
                      <a:alpha val="32000"/>
                    </a:prstClr>
                  </a:outerShdw>
                </a:effectLst>
                <a:latin typeface="Calibri" pitchFamily="34" charset="0"/>
                <a:cs typeface="Calibri" pitchFamily="34" charset="0"/>
              </a:rPr>
              <a:t>TEŞEKKÜR EDERİM</a:t>
            </a:r>
            <a:endParaRPr lang="tr-TR" sz="8000" b="1"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60007" dist="200025" dir="15000000" sy="30000" kx="-1800000" algn="bl" rotWithShape="0">
                  <a:prstClr val="black">
                    <a:alpha val="32000"/>
                  </a:prstClr>
                </a:outerShdw>
              </a:effectLst>
              <a:latin typeface="Calibri" pitchFamily="34" charset="0"/>
              <a:cs typeface="Calibri" pitchFamily="34" charset="0"/>
            </a:endParaRPr>
          </a:p>
        </p:txBody>
      </p:sp>
      <p:pic>
        <p:nvPicPr>
          <p:cNvPr id="7" name="6 Resim" descr="muciyor-icon.png"/>
          <p:cNvPicPr>
            <a:picLocks noChangeAspect="1"/>
          </p:cNvPicPr>
          <p:nvPr/>
        </p:nvPicPr>
        <p:blipFill>
          <a:blip r:embed="rId2"/>
          <a:stretch>
            <a:fillRect/>
          </a:stretch>
        </p:blipFill>
        <p:spPr>
          <a:xfrm>
            <a:off x="1297495" y="1785926"/>
            <a:ext cx="3714776" cy="3714776"/>
          </a:xfrm>
          <a:prstGeom prst="rect">
            <a:avLst/>
          </a:prstGeom>
          <a:effectLst>
            <a:outerShdw blurRad="76200" dir="18900000" sy="23000" kx="-1200000" algn="bl" rotWithShape="0">
              <a:prstClr val="black">
                <a:alpha val="20000"/>
              </a:prstClr>
            </a:outerShdw>
          </a:effectLst>
        </p:spPr>
      </p:pic>
      <p:pic>
        <p:nvPicPr>
          <p:cNvPr id="8" name="7 Resim" descr="muciyor-icon.png"/>
          <p:cNvPicPr>
            <a:picLocks noChangeAspect="1"/>
          </p:cNvPicPr>
          <p:nvPr/>
        </p:nvPicPr>
        <p:blipFill>
          <a:blip r:embed="rId3" cstate="print"/>
          <a:stretch>
            <a:fillRect/>
          </a:stretch>
        </p:blipFill>
        <p:spPr>
          <a:xfrm>
            <a:off x="5144379" y="6457071"/>
            <a:ext cx="400929" cy="400929"/>
          </a:xfrm>
          <a:prstGeom prst="rect">
            <a:avLst/>
          </a:prstGeom>
        </p:spPr>
      </p:pic>
      <p:pic>
        <p:nvPicPr>
          <p:cNvPr id="9" name="8 Resim" descr="muciyor-icon.png"/>
          <p:cNvPicPr>
            <a:picLocks noChangeAspect="1"/>
          </p:cNvPicPr>
          <p:nvPr/>
        </p:nvPicPr>
        <p:blipFill>
          <a:blip r:embed="rId3" cstate="print"/>
          <a:stretch>
            <a:fillRect/>
          </a:stretch>
        </p:blipFill>
        <p:spPr>
          <a:xfrm flipH="1">
            <a:off x="6633210" y="6457071"/>
            <a:ext cx="400929" cy="400929"/>
          </a:xfrm>
          <a:prstGeom prst="rect">
            <a:avLst/>
          </a:prstGeom>
        </p:spPr>
      </p:pic>
      <p:sp>
        <p:nvSpPr>
          <p:cNvPr id="10" name="2 Alt Başlık"/>
          <p:cNvSpPr txBox="1">
            <a:spLocks/>
          </p:cNvSpPr>
          <p:nvPr/>
        </p:nvSpPr>
        <p:spPr>
          <a:xfrm>
            <a:off x="4111260" y="787789"/>
            <a:ext cx="3766649" cy="998806"/>
          </a:xfrm>
          <a:prstGeom prst="rect">
            <a:avLst/>
          </a:prstGeom>
        </p:spPr>
        <p:txBody>
          <a:bodyPr vert="horz" lIns="0" tIns="45720" rIns="0" bIns="45720" rtlCol="0" anchor="ctr">
            <a:noAutofit/>
          </a:body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kumimoji="0" lang="tr-TR" sz="6600" b="1" i="0" u="none" strike="noStrike" kern="1200" cap="none" spc="0" normalizeH="0" baseline="0" noProof="0"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mn-lt"/>
                <a:ea typeface="+mn-ea"/>
                <a:cs typeface="+mn-cs"/>
              </a:rPr>
              <a:t>MuCiYOR</a:t>
            </a:r>
            <a:endParaRPr kumimoji="0" lang="tr-TR" sz="6600" b="1" i="0" u="none" strike="noStrike" kern="1200" cap="none" spc="0" normalizeH="0" baseline="0" noProof="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755374" y="661919"/>
            <a:ext cx="10585450" cy="5167313"/>
          </a:xfrm>
        </p:spPr>
        <p:txBody>
          <a:bodyPr>
            <a:noAutofit/>
          </a:bodyPr>
          <a:lstStyle/>
          <a:p>
            <a:r>
              <a:rPr lang="tr-TR" sz="3200" dirty="0"/>
              <a:t>Y</a:t>
            </a:r>
            <a:r>
              <a:rPr lang="tr-TR" sz="3200" dirty="0" smtClean="0"/>
              <a:t>alnız başına kalmaktan , yalnız sokağa çıkmaktan, kalabalık yerlere girmekten duyulan korkular ve bu yerlerden kaçınma davranışı agorafobi sayılmaktadır. Bu korku bireyin bir yerde kurtulamayacakmış gibi tıkanıp kalması , çıkamaması ya da yardımsız ,çaresiz kalma , bu yüzden ileri derecede utanılacak duruma girmekten ya da panik nöbet gelmesinden korkusudur. Hastaların bir kısmı daha önce geçirmiş olduğu bir panik nöbeti tekrar yaşama korkusu yüzünden yalnız başına sokağa çıkamamakta , kalabalığa girememekte , otobüse binememektedir.</a:t>
            </a:r>
            <a:endParaRPr lang="tr-TR" sz="32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375987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139687" y="1104141"/>
            <a:ext cx="10058400" cy="4022725"/>
          </a:xfrm>
        </p:spPr>
        <p:txBody>
          <a:bodyPr>
            <a:normAutofit lnSpcReduction="10000"/>
          </a:bodyPr>
          <a:lstStyle/>
          <a:p>
            <a:r>
              <a:rPr lang="tr-TR" sz="3600" dirty="0" smtClean="0"/>
              <a:t>Agorafobinin hemen hemen her zaman panik bozukluğu olan hastalarda bir komplikasyon olarak oluştuğuna inanır. Bu da kaçmanın zor olacağı toplumsal alanlarda panik atak geçirileceği korkusunun agorafobiye neden olduğu düşüncesidir. Agorafobi sıklıkla panik bozukluğu ile bir arada olmasına rağmen DSM-5 agorafobiyi ayrı bir durum olarak sınıflandırır.</a:t>
            </a:r>
          </a:p>
          <a:p>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994295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TARİHÇE</a:t>
            </a:r>
            <a:endParaRPr lang="tr-TR" dirty="0"/>
          </a:p>
        </p:txBody>
      </p:sp>
      <p:sp>
        <p:nvSpPr>
          <p:cNvPr id="3" name="İçerik Yer Tutucusu 2"/>
          <p:cNvSpPr>
            <a:spLocks noGrp="1"/>
          </p:cNvSpPr>
          <p:nvPr>
            <p:ph idx="1"/>
          </p:nvPr>
        </p:nvSpPr>
        <p:spPr/>
        <p:txBody>
          <a:bodyPr>
            <a:normAutofit/>
          </a:bodyPr>
          <a:lstStyle/>
          <a:p>
            <a:pPr marL="0" indent="0">
              <a:buNone/>
            </a:pPr>
            <a:r>
              <a:rPr lang="tr-TR" sz="4000" dirty="0" smtClean="0">
                <a:solidFill>
                  <a:srgbClr val="00B0F0"/>
                </a:solidFill>
              </a:rPr>
              <a:t>Agorafobi terimi, 1871’de toplumsal yerlere yalnız başına girmeye korkan hastaların durumlarını tanımlamak için kullanılmıştır. Terim , Yunanca agora ve </a:t>
            </a:r>
            <a:r>
              <a:rPr lang="tr-TR" sz="4000" dirty="0" err="1" smtClean="0">
                <a:solidFill>
                  <a:srgbClr val="00B0F0"/>
                </a:solidFill>
              </a:rPr>
              <a:t>phobos</a:t>
            </a:r>
            <a:r>
              <a:rPr lang="tr-TR" sz="4000" dirty="0" smtClean="0">
                <a:solidFill>
                  <a:srgbClr val="00B0F0"/>
                </a:solidFill>
              </a:rPr>
              <a:t> kelimelerinden türetilmiş olup Pazar yeri korkusu anlamına gelmektedir.</a:t>
            </a:r>
            <a:endParaRPr lang="tr-TR" sz="4000" dirty="0">
              <a:solidFill>
                <a:srgbClr val="00B0F0"/>
              </a:solidFill>
            </a:endParaRPr>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188204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EPİDEMİYOLOJİ</a:t>
            </a:r>
            <a:endParaRPr lang="tr-TR" dirty="0"/>
          </a:p>
        </p:txBody>
      </p:sp>
      <p:sp>
        <p:nvSpPr>
          <p:cNvPr id="3" name="İçerik Yer Tutucusu 2"/>
          <p:cNvSpPr>
            <a:spLocks noGrp="1"/>
          </p:cNvSpPr>
          <p:nvPr>
            <p:ph idx="1"/>
          </p:nvPr>
        </p:nvSpPr>
        <p:spPr/>
        <p:txBody>
          <a:bodyPr>
            <a:normAutofit/>
          </a:bodyPr>
          <a:lstStyle/>
          <a:p>
            <a:pPr marL="0" indent="0">
              <a:buNone/>
            </a:pPr>
            <a:r>
              <a:rPr lang="tr-TR" sz="3200" dirty="0" smtClean="0">
                <a:solidFill>
                  <a:srgbClr val="7030A0"/>
                </a:solidFill>
              </a:rPr>
              <a:t>Agorafobinin </a:t>
            </a:r>
            <a:r>
              <a:rPr lang="tr-TR" sz="3200" dirty="0" smtClean="0">
                <a:solidFill>
                  <a:srgbClr val="7030A0"/>
                </a:solidFill>
              </a:rPr>
              <a:t>yaşam boyu </a:t>
            </a:r>
            <a:r>
              <a:rPr lang="tr-TR" sz="3200" dirty="0" smtClean="0">
                <a:solidFill>
                  <a:srgbClr val="7030A0"/>
                </a:solidFill>
              </a:rPr>
              <a:t>yaygınlığı biraz tartışmalıdır, çalışmalara bağlı olarak %2-6 arasında değişir. DSM-5 ‘e göre 65 yaş üzeri kişilerde agorafobi yaygınlık oranı %0.4’tür. Kadınlarda erkeklerden daha çok görülür. </a:t>
            </a:r>
          </a:p>
          <a:p>
            <a:pPr marL="0" indent="0">
              <a:buNone/>
            </a:pPr>
            <a:r>
              <a:rPr lang="tr-TR" sz="3200" dirty="0" smtClean="0">
                <a:solidFill>
                  <a:srgbClr val="7030A0"/>
                </a:solidFill>
              </a:rPr>
              <a:t>Pek çok olguda , agorafobi başlangıcı </a:t>
            </a:r>
            <a:r>
              <a:rPr lang="tr-TR" sz="3200" dirty="0" err="1" smtClean="0">
                <a:solidFill>
                  <a:srgbClr val="7030A0"/>
                </a:solidFill>
              </a:rPr>
              <a:t>travmatik</a:t>
            </a:r>
            <a:r>
              <a:rPr lang="tr-TR" sz="3200" dirty="0" smtClean="0">
                <a:solidFill>
                  <a:srgbClr val="7030A0"/>
                </a:solidFill>
              </a:rPr>
              <a:t> bir olayı izler.</a:t>
            </a:r>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05798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TANI VE KLİNİK ÖZELLİKLER</a:t>
            </a:r>
            <a:endParaRPr lang="tr-TR" dirty="0"/>
          </a:p>
        </p:txBody>
      </p:sp>
      <p:sp>
        <p:nvSpPr>
          <p:cNvPr id="3" name="İçerik Yer Tutucusu 2"/>
          <p:cNvSpPr>
            <a:spLocks noGrp="1"/>
          </p:cNvSpPr>
          <p:nvPr>
            <p:ph idx="1"/>
          </p:nvPr>
        </p:nvSpPr>
        <p:spPr/>
        <p:txBody>
          <a:bodyPr/>
          <a:lstStyle/>
          <a:p>
            <a:r>
              <a:rPr lang="tr-TR" dirty="0" smtClean="0"/>
              <a:t>DSM-5 agorafobi için tanı ölçütleri:</a:t>
            </a:r>
          </a:p>
          <a:p>
            <a:r>
              <a:rPr lang="tr-TR" dirty="0" smtClean="0"/>
              <a:t>A. </a:t>
            </a:r>
            <a:r>
              <a:rPr lang="tr-TR" dirty="0"/>
              <a:t>Ş</a:t>
            </a:r>
            <a:r>
              <a:rPr lang="tr-TR" dirty="0" smtClean="0"/>
              <a:t>u beş durumdan en az ikisi ya da daha fazlasında belirgin korku ya da kaygı duyma şartını içerir.</a:t>
            </a:r>
          </a:p>
          <a:p>
            <a:r>
              <a:rPr lang="tr-TR" dirty="0" smtClean="0"/>
              <a:t>1) Toplu taşıma araçlarında bulunma  (ör; otobüsler, trenler, otomobiller, uçaklar)</a:t>
            </a:r>
          </a:p>
          <a:p>
            <a:r>
              <a:rPr lang="tr-TR" dirty="0" smtClean="0"/>
              <a:t>2) Açık yerlerde bulunma (ör; parklar , alışveriş merkezleri, otoparklar)</a:t>
            </a:r>
          </a:p>
          <a:p>
            <a:r>
              <a:rPr lang="tr-TR" dirty="0" smtClean="0"/>
              <a:t>3) Kapalı yerlerde bulunma(ör; mağazalar, asansörler, tiyatrolar) </a:t>
            </a:r>
          </a:p>
          <a:p>
            <a:r>
              <a:rPr lang="tr-TR" dirty="0" smtClean="0"/>
              <a:t>4) Sırada bekleme ya da kalabalık yerde bulunma </a:t>
            </a:r>
          </a:p>
          <a:p>
            <a:r>
              <a:rPr lang="tr-TR" dirty="0" smtClean="0"/>
              <a:t>5) Tek başına evin dışında bulunma.</a:t>
            </a:r>
          </a:p>
          <a:p>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3056630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37322" y="530087"/>
            <a:ext cx="11290852" cy="5262979"/>
          </a:xfrm>
          <a:prstGeom prst="rect">
            <a:avLst/>
          </a:prstGeom>
        </p:spPr>
        <p:txBody>
          <a:bodyPr wrap="square">
            <a:spAutoFit/>
          </a:bodyPr>
          <a:lstStyle/>
          <a:p>
            <a:r>
              <a:rPr lang="tr-TR" sz="2400" dirty="0" smtClean="0"/>
              <a:t>B. Kişi kaçmanın güç olabileceğini ya da panik benzeri ya da </a:t>
            </a:r>
            <a:r>
              <a:rPr lang="tr-TR" sz="2400" dirty="0" err="1" smtClean="0"/>
              <a:t>yetersizleştiren</a:t>
            </a:r>
            <a:r>
              <a:rPr lang="tr-TR" sz="2400" dirty="0" smtClean="0"/>
              <a:t> ya da utanç veren (</a:t>
            </a:r>
            <a:r>
              <a:rPr lang="tr-TR" sz="2400" dirty="0" err="1" smtClean="0"/>
              <a:t>örn</a:t>
            </a:r>
            <a:r>
              <a:rPr lang="tr-TR" sz="2400" dirty="0" smtClean="0"/>
              <a:t>. Yaşlılarda düşme korkusu; altına kaçırma korkusu) diğer belirtilerin olması durumunda yardım alamayabileceğini düşündüğü için bu tür durumlardan korkar ya da kaçınır.</a:t>
            </a:r>
          </a:p>
          <a:p>
            <a:endParaRPr lang="tr-TR" sz="2400" dirty="0" smtClean="0"/>
          </a:p>
          <a:p>
            <a:r>
              <a:rPr lang="tr-TR" sz="2400" dirty="0" smtClean="0"/>
              <a:t>C. Agorafobi kaynağı durumlar, neredeyse her zaman, korku ya da kaygı doğurur</a:t>
            </a:r>
          </a:p>
          <a:p>
            <a:endParaRPr lang="tr-TR" sz="2400" dirty="0" smtClean="0"/>
          </a:p>
          <a:p>
            <a:r>
              <a:rPr lang="tr-TR" sz="2400" dirty="0" smtClean="0"/>
              <a:t>D. Agorafobi kaynağı durumlardan etkin bir biçimde kaçınılır, bir eşlikçiye gereksinilir ya da yoğun bir korku ya da kaygı ile buna katlanılır.</a:t>
            </a:r>
          </a:p>
          <a:p>
            <a:endParaRPr lang="tr-TR" sz="2400" dirty="0" smtClean="0"/>
          </a:p>
          <a:p>
            <a:r>
              <a:rPr lang="tr-TR" sz="2400" dirty="0" smtClean="0"/>
              <a:t>E. Duyulan korku ya da kaygı, agorafobi kaynağı durumların yarattığı gerçek tehlikeye göre ve toplumsal-kültürel bağlamda orantısızdır.</a:t>
            </a:r>
          </a:p>
          <a:p>
            <a:endParaRPr lang="tr-TR" sz="2400" dirty="0" smtClean="0"/>
          </a:p>
          <a:p>
            <a:r>
              <a:rPr lang="tr-TR" sz="2400" dirty="0" smtClean="0"/>
              <a:t>F. Korku, kaygı ya da kaçınma, sürekli bir durumdur, altı ay ya da daha uzun sürer.</a:t>
            </a:r>
            <a:endParaRPr lang="tr-TR" sz="2400" dirty="0"/>
          </a:p>
        </p:txBody>
      </p:sp>
      <p:sp>
        <p:nvSpPr>
          <p:cNvPr id="3" name="2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3706941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AYIRICI TANI</a:t>
            </a:r>
            <a:endParaRPr lang="tr-TR" dirty="0"/>
          </a:p>
        </p:txBody>
      </p:sp>
      <p:sp>
        <p:nvSpPr>
          <p:cNvPr id="3" name="İçerik Yer Tutucusu 2"/>
          <p:cNvSpPr>
            <a:spLocks noGrp="1"/>
          </p:cNvSpPr>
          <p:nvPr>
            <p:ph idx="1"/>
          </p:nvPr>
        </p:nvSpPr>
        <p:spPr/>
        <p:txBody>
          <a:bodyPr>
            <a:normAutofit/>
          </a:bodyPr>
          <a:lstStyle/>
          <a:p>
            <a:r>
              <a:rPr lang="tr-TR" sz="3200" dirty="0" smtClean="0"/>
              <a:t>Agorafobinin ayırıcı tanısı , kaygı ve depresyona neden olabilen tüm tıbbi bozuklukları içerir. Psikiyatrik ayırıcı tanılar, majör depresif bozukluk , şizofreni , </a:t>
            </a:r>
            <a:r>
              <a:rPr lang="tr-TR" sz="3200" dirty="0" err="1" smtClean="0"/>
              <a:t>paronoid</a:t>
            </a:r>
            <a:r>
              <a:rPr lang="tr-TR" sz="3200" dirty="0" smtClean="0"/>
              <a:t> kişilik bozukluğu, çekingen kişilik bozukluğu ve bağımlı kişilik bozukluğunu içerir</a:t>
            </a:r>
            <a:endParaRPr lang="tr-TR" sz="3200"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65726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GİDİŞ VE PROGNOZ</a:t>
            </a:r>
            <a:endParaRPr lang="tr-TR" dirty="0"/>
          </a:p>
        </p:txBody>
      </p:sp>
      <p:sp>
        <p:nvSpPr>
          <p:cNvPr id="3" name="İçerik Yer Tutucusu 2"/>
          <p:cNvSpPr>
            <a:spLocks noGrp="1"/>
          </p:cNvSpPr>
          <p:nvPr>
            <p:ph idx="1"/>
          </p:nvPr>
        </p:nvSpPr>
        <p:spPr/>
        <p:txBody>
          <a:bodyPr/>
          <a:lstStyle/>
          <a:p>
            <a:r>
              <a:rPr lang="tr-TR" dirty="0" smtClean="0"/>
              <a:t>Pek çok agorafobi olgusunun panik bozukluğu sebebiyle oluştuğu düşünülür. Panik bozukluğu tedavi edildiğinde agorafobi de genellikle zamanla iyileşir. Agorafobinin hızlı ve tam iyileşmesi için, bazen davranışçı terapi gerekir. Panik bozukluğu öyküsü olmaksızın agorafobi, genellikle kısıtlayıcı ve kroniktir. Depresif bozukluk ve alkol bağımlılığı hastalık gidişatını genellikle komplike hale getirmektedir</a:t>
            </a:r>
          </a:p>
          <a:p>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pic>
        <p:nvPicPr>
          <p:cNvPr id="5" name="4 Resim" descr="muciyor-icon.png"/>
          <p:cNvPicPr>
            <a:picLocks noChangeAspect="1"/>
          </p:cNvPicPr>
          <p:nvPr/>
        </p:nvPicPr>
        <p:blipFill>
          <a:blip r:embed="rId2" cstate="print"/>
          <a:stretch>
            <a:fillRect/>
          </a:stretch>
        </p:blipFill>
        <p:spPr>
          <a:xfrm>
            <a:off x="5144379" y="6457071"/>
            <a:ext cx="400929" cy="400929"/>
          </a:xfrm>
          <a:prstGeom prst="rect">
            <a:avLst/>
          </a:prstGeom>
        </p:spPr>
      </p:pic>
      <p:pic>
        <p:nvPicPr>
          <p:cNvPr id="6" name="5 Resim" descr="muciyor-icon.png"/>
          <p:cNvPicPr>
            <a:picLocks noChangeAspect="1"/>
          </p:cNvPicPr>
          <p:nvPr/>
        </p:nvPicPr>
        <p:blipFill>
          <a:blip r:embed="rId2" cstate="print"/>
          <a:stretch>
            <a:fillRect/>
          </a:stretch>
        </p:blipFill>
        <p:spPr>
          <a:xfrm flipH="1">
            <a:off x="6633210" y="6457071"/>
            <a:ext cx="400929" cy="400929"/>
          </a:xfrm>
          <a:prstGeom prst="rect">
            <a:avLst/>
          </a:prstGeom>
        </p:spPr>
      </p:pic>
    </p:spTree>
    <p:extLst>
      <p:ext uri="{BB962C8B-B14F-4D97-AF65-F5344CB8AC3E}">
        <p14:creationId xmlns:p14="http://schemas.microsoft.com/office/powerpoint/2010/main" xmlns="" val="262430284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140</TotalTime>
  <Words>869</Words>
  <Application>Microsoft Office PowerPoint</Application>
  <PresentationFormat>Özel</PresentationFormat>
  <Paragraphs>62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Geçmişe bakış</vt:lpstr>
      <vt:lpstr>Slayt 1</vt:lpstr>
      <vt:lpstr>Slayt 2</vt:lpstr>
      <vt:lpstr>Slayt 3</vt:lpstr>
      <vt:lpstr>TARİHÇE</vt:lpstr>
      <vt:lpstr>EPİDEMİYOLOJİ</vt:lpstr>
      <vt:lpstr>TANI VE KLİNİK ÖZELLİKLER</vt:lpstr>
      <vt:lpstr>Slayt 7</vt:lpstr>
      <vt:lpstr>AYIRICI TANI</vt:lpstr>
      <vt:lpstr>GİDİŞ VE PROGNOZ</vt:lpstr>
      <vt:lpstr>TEDAVİ  Farmokoterapi</vt:lpstr>
      <vt:lpstr>Slayt 11</vt:lpstr>
      <vt:lpstr>Slayt 12</vt:lpstr>
      <vt:lpstr>PSİKOTERAPİ Destekleyici Psikoterapi</vt:lpstr>
      <vt:lpstr>Davranışçı Terapi</vt:lpstr>
      <vt:lpstr>Bilişsel Terapi</vt:lpstr>
      <vt:lpstr>Kaynakça</vt:lpstr>
      <vt:lpstr>TEŞEKKÜR EDERİM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AGORAFOBİ</dc:title>
  <dc:creator>Hakkı</dc:creator>
  <cp:lastModifiedBy>McY</cp:lastModifiedBy>
  <cp:revision>15</cp:revision>
  <dcterms:created xsi:type="dcterms:W3CDTF">2020-01-28T17:47:08Z</dcterms:created>
  <dcterms:modified xsi:type="dcterms:W3CDTF">2022-10-31T20:50:08Z</dcterms:modified>
</cp:coreProperties>
</file>